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302" r:id="rId3"/>
    <p:sldId id="328" r:id="rId4"/>
    <p:sldId id="306" r:id="rId5"/>
    <p:sldId id="307" r:id="rId6"/>
    <p:sldId id="329" r:id="rId7"/>
    <p:sldId id="256" r:id="rId8"/>
    <p:sldId id="309" r:id="rId9"/>
    <p:sldId id="310" r:id="rId10"/>
    <p:sldId id="403" r:id="rId11"/>
    <p:sldId id="313" r:id="rId12"/>
    <p:sldId id="314" r:id="rId13"/>
    <p:sldId id="330" r:id="rId14"/>
    <p:sldId id="268" r:id="rId15"/>
    <p:sldId id="341" r:id="rId16"/>
    <p:sldId id="342" r:id="rId17"/>
    <p:sldId id="308" r:id="rId18"/>
    <p:sldId id="343" r:id="rId19"/>
    <p:sldId id="344" r:id="rId20"/>
    <p:sldId id="345" r:id="rId21"/>
    <p:sldId id="320" r:id="rId22"/>
    <p:sldId id="321" r:id="rId23"/>
    <p:sldId id="346" r:id="rId24"/>
    <p:sldId id="347" r:id="rId25"/>
    <p:sldId id="348" r:id="rId26"/>
    <p:sldId id="325" r:id="rId27"/>
    <p:sldId id="326" r:id="rId28"/>
    <p:sldId id="311" r:id="rId29"/>
    <p:sldId id="312" r:id="rId30"/>
    <p:sldId id="349" r:id="rId31"/>
    <p:sldId id="350" r:id="rId32"/>
    <p:sldId id="351" r:id="rId33"/>
    <p:sldId id="352" r:id="rId34"/>
    <p:sldId id="315" r:id="rId35"/>
    <p:sldId id="316" r:id="rId36"/>
    <p:sldId id="353" r:id="rId37"/>
    <p:sldId id="354" r:id="rId38"/>
    <p:sldId id="317" r:id="rId39"/>
    <p:sldId id="318" r:id="rId40"/>
    <p:sldId id="423" r:id="rId41"/>
    <p:sldId id="424" r:id="rId42"/>
    <p:sldId id="332" r:id="rId43"/>
    <p:sldId id="336" r:id="rId44"/>
    <p:sldId id="413" r:id="rId45"/>
    <p:sldId id="414" r:id="rId46"/>
    <p:sldId id="415" r:id="rId47"/>
    <p:sldId id="416" r:id="rId48"/>
    <p:sldId id="407" r:id="rId49"/>
    <p:sldId id="408" r:id="rId50"/>
    <p:sldId id="409" r:id="rId51"/>
    <p:sldId id="319" r:id="rId52"/>
    <p:sldId id="411" r:id="rId53"/>
    <p:sldId id="412" r:id="rId54"/>
    <p:sldId id="304" r:id="rId55"/>
    <p:sldId id="404" r:id="rId56"/>
    <p:sldId id="405" r:id="rId57"/>
    <p:sldId id="417" r:id="rId58"/>
    <p:sldId id="418" r:id="rId59"/>
    <p:sldId id="419" r:id="rId60"/>
    <p:sldId id="410" r:id="rId61"/>
    <p:sldId id="420" r:id="rId62"/>
    <p:sldId id="421" r:id="rId63"/>
    <p:sldId id="422" r:id="rId64"/>
    <p:sldId id="406" r:id="rId65"/>
    <p:sldId id="333" r:id="rId66"/>
    <p:sldId id="362" r:id="rId67"/>
    <p:sldId id="363" r:id="rId68"/>
    <p:sldId id="364" r:id="rId69"/>
    <p:sldId id="365" r:id="rId70"/>
    <p:sldId id="366" r:id="rId71"/>
    <p:sldId id="337" r:id="rId72"/>
    <p:sldId id="339" r:id="rId73"/>
    <p:sldId id="340" r:id="rId74"/>
    <p:sldId id="355" r:id="rId75"/>
    <p:sldId id="331" r:id="rId76"/>
    <p:sldId id="356" r:id="rId77"/>
    <p:sldId id="357" r:id="rId78"/>
    <p:sldId id="370" r:id="rId79"/>
    <p:sldId id="371" r:id="rId80"/>
    <p:sldId id="372" r:id="rId81"/>
    <p:sldId id="373" r:id="rId82"/>
    <p:sldId id="374" r:id="rId83"/>
    <p:sldId id="375" r:id="rId84"/>
    <p:sldId id="425" r:id="rId85"/>
    <p:sldId id="426" r:id="rId86"/>
    <p:sldId id="427" r:id="rId87"/>
    <p:sldId id="428" r:id="rId88"/>
    <p:sldId id="429" r:id="rId89"/>
    <p:sldId id="430" r:id="rId90"/>
    <p:sldId id="431" r:id="rId91"/>
    <p:sldId id="432" r:id="rId92"/>
    <p:sldId id="433" r:id="rId93"/>
    <p:sldId id="434" r:id="rId94"/>
    <p:sldId id="435" r:id="rId95"/>
    <p:sldId id="436" r:id="rId96"/>
    <p:sldId id="437" r:id="rId97"/>
    <p:sldId id="438" r:id="rId98"/>
    <p:sldId id="389" r:id="rId99"/>
    <p:sldId id="390" r:id="rId100"/>
    <p:sldId id="391" r:id="rId101"/>
    <p:sldId id="392" r:id="rId102"/>
    <p:sldId id="393" r:id="rId103"/>
    <p:sldId id="394" r:id="rId104"/>
    <p:sldId id="395" r:id="rId105"/>
    <p:sldId id="396" r:id="rId106"/>
    <p:sldId id="397" r:id="rId107"/>
    <p:sldId id="398" r:id="rId108"/>
    <p:sldId id="399" r:id="rId109"/>
    <p:sldId id="400" r:id="rId110"/>
    <p:sldId id="401" r:id="rId111"/>
    <p:sldId id="402" r:id="rId112"/>
    <p:sldId id="334" r:id="rId113"/>
    <p:sldId id="358" r:id="rId114"/>
    <p:sldId id="359" r:id="rId115"/>
    <p:sldId id="360" r:id="rId116"/>
    <p:sldId id="361" r:id="rId117"/>
    <p:sldId id="335" r:id="rId118"/>
    <p:sldId id="305" r:id="rId119"/>
    <p:sldId id="367" r:id="rId120"/>
    <p:sldId id="368" r:id="rId121"/>
    <p:sldId id="369" r:id="rId122"/>
    <p:sldId id="323" r:id="rId123"/>
    <p:sldId id="324" r:id="rId124"/>
    <p:sldId id="327" r:id="rId1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1B26AAC-3C6F-4996-B3B3-119D319AF789}">
          <p14:sldIdLst/>
        </p14:section>
        <p14:section name="심플 스타일" id="{EE2B2F14-9BF9-49E6-9352-DEC195CC4171}">
          <p14:sldIdLst>
            <p14:sldId id="303"/>
            <p14:sldId id="302"/>
            <p14:sldId id="328"/>
            <p14:sldId id="306"/>
            <p14:sldId id="307"/>
            <p14:sldId id="329"/>
            <p14:sldId id="256"/>
            <p14:sldId id="309"/>
            <p14:sldId id="310"/>
            <p14:sldId id="403"/>
            <p14:sldId id="313"/>
            <p14:sldId id="314"/>
            <p14:sldId id="330"/>
            <p14:sldId id="268"/>
            <p14:sldId id="341"/>
            <p14:sldId id="342"/>
            <p14:sldId id="308"/>
            <p14:sldId id="343"/>
            <p14:sldId id="344"/>
            <p14:sldId id="345"/>
            <p14:sldId id="320"/>
            <p14:sldId id="321"/>
            <p14:sldId id="346"/>
            <p14:sldId id="347"/>
            <p14:sldId id="348"/>
            <p14:sldId id="325"/>
            <p14:sldId id="326"/>
            <p14:sldId id="311"/>
            <p14:sldId id="312"/>
            <p14:sldId id="349"/>
            <p14:sldId id="350"/>
            <p14:sldId id="351"/>
            <p14:sldId id="352"/>
            <p14:sldId id="315"/>
            <p14:sldId id="316"/>
            <p14:sldId id="353"/>
            <p14:sldId id="354"/>
            <p14:sldId id="317"/>
            <p14:sldId id="318"/>
            <p14:sldId id="423"/>
            <p14:sldId id="424"/>
            <p14:sldId id="332"/>
            <p14:sldId id="336"/>
            <p14:sldId id="413"/>
            <p14:sldId id="414"/>
            <p14:sldId id="415"/>
            <p14:sldId id="416"/>
            <p14:sldId id="407"/>
            <p14:sldId id="408"/>
            <p14:sldId id="409"/>
            <p14:sldId id="319"/>
            <p14:sldId id="411"/>
            <p14:sldId id="412"/>
            <p14:sldId id="304"/>
            <p14:sldId id="404"/>
            <p14:sldId id="405"/>
            <p14:sldId id="417"/>
            <p14:sldId id="418"/>
            <p14:sldId id="419"/>
            <p14:sldId id="410"/>
            <p14:sldId id="420"/>
            <p14:sldId id="421"/>
            <p14:sldId id="422"/>
            <p14:sldId id="406"/>
            <p14:sldId id="333"/>
            <p14:sldId id="362"/>
            <p14:sldId id="363"/>
            <p14:sldId id="364"/>
            <p14:sldId id="365"/>
            <p14:sldId id="366"/>
            <p14:sldId id="337"/>
            <p14:sldId id="339"/>
            <p14:sldId id="340"/>
            <p14:sldId id="355"/>
            <p14:sldId id="331"/>
            <p14:sldId id="356"/>
            <p14:sldId id="357"/>
            <p14:sldId id="370"/>
            <p14:sldId id="371"/>
            <p14:sldId id="372"/>
            <p14:sldId id="373"/>
            <p14:sldId id="374"/>
            <p14:sldId id="375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334"/>
            <p14:sldId id="358"/>
            <p14:sldId id="359"/>
            <p14:sldId id="360"/>
            <p14:sldId id="361"/>
            <p14:sldId id="335"/>
            <p14:sldId id="305"/>
            <p14:sldId id="367"/>
            <p14:sldId id="368"/>
            <p14:sldId id="369"/>
            <p14:sldId id="323"/>
            <p14:sldId id="324"/>
            <p14:sldId id="327"/>
          </p14:sldIdLst>
        </p14:section>
        <p14:section name="아날로그 스타일" id="{D08A8CBA-0251-4FF3-94DD-600A6C87BD3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ECE2"/>
    <a:srgbClr val="A5CBEF"/>
    <a:srgbClr val="FADBEE"/>
    <a:srgbClr val="F8F3EC"/>
    <a:srgbClr val="DBE0FB"/>
    <a:srgbClr val="F9AFCA"/>
    <a:srgbClr val="FCC3D5"/>
    <a:srgbClr val="B17597"/>
    <a:srgbClr val="FC9380"/>
    <a:srgbClr val="F490C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912" y="34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DDACF-8E53-414A-816E-EA196FCD8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F79E3C-67A1-485B-A222-0FD28BDC7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89BEC9-24B4-4B93-9649-3270269BA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D77E34-E8CB-49D0-99E5-C6B02CE56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A6F3C9-7C78-48FF-BAA6-7F5A195B1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524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57629-FF09-49A2-803A-79D2B7BC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F135D7-9719-4B43-9FD3-1AE9FB69E0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20C25-AD8B-43A6-8291-006B6793F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196027-315F-4282-AE28-99C9DE197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06010-8634-4FC1-B1A4-0E8C51FE2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91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CBCF52-2551-4CC5-BF5E-EBBD3901D5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C6D50B-56F6-4D65-8305-CB38C97F3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B6DEA2-007D-4168-8442-81071CA70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30D23A-399D-4E98-ABCD-3480CEBCE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71BAA5-2DB3-4767-A8BF-9474B3219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95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BB023-6BD9-4EC1-A637-24BF37E4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62D503-CC6A-4B70-BA54-A207BC2A7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0D4333-C1B1-470E-A2B0-ACC68B72D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054876-78C9-4B5E-BBA7-05D319B2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AE9F2E-B843-408A-A4D9-385F769EA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874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065C6-EE10-40AE-8047-69EBFC274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67626C-9200-489B-8539-39CE94AFE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E31D24-5487-4F39-9247-D02A9C59B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8C17D6-31E9-410F-A91C-D071EE1C5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C29970-1080-433E-AD74-0BA86858F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926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CB1CAC-924C-4623-A983-AC12CB562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B5F382-2A7E-46DF-89C4-20EC932FE4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E433DC-FE89-4806-9D6F-D8EE9DA87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DAFF7A-0AF4-4364-9D6D-F125B6F36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9C1D55-F4FE-4539-B9F3-A1EBE35D1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D12395-9869-41A2-B394-994832EDA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383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71989-1218-4010-9955-70254D116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19B81F-8BEF-48A7-AB58-C670ECDB7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FC5E72-80AF-425E-8A11-8845C57B5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E0A83A-C891-4515-8261-7E80527B09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A0308B-1A08-4D54-BA8F-AACD47B5CC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E450C0-0369-4AB7-A683-F3E27AAFE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0AAF80-6BFE-4DC4-B4BC-2B80DB552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7B0C49-2A4D-44AE-A412-30264DA80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374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7FE6F-90E8-4559-B11C-449EE9F31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97B3DB2-E72A-4A78-83A1-598F3C3FA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3C945A-2AB3-47E7-B920-049F70DD2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3F3311-5F79-4D93-93BF-17A59374E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303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C82977-0396-4BC7-AD92-2844A44A3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EEC092-1ACC-42A8-96CF-FEEE99368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4A816B-E592-48DA-A0CA-0062C52C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FE46B-C6DF-4394-8E48-C1C30325EB88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895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12003-9F27-44BB-9A80-2A63DA8B6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E3CC88-7F35-4F3A-A310-1614DB1F0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4EE75E-B98C-4C20-B393-5EDF36B5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12E58B-379B-47B7-A2CA-1B0ABDDA0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FF1014-5F2E-4A12-B482-AAE090B01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91C2C9-0D69-4A39-9A60-756FA8238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698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86713-289D-4BCC-9D45-37B299C6B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586BFE8-B4A6-4C1F-BEC8-582CD9E873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4E6BD6-DEC5-4C19-9DE2-686E40B49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6632DB-E43D-43CF-B10B-9B37FF0FE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C087CB-6E18-4056-95C1-19FC6A423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D80562-176E-45AC-B5BA-3E99AECA3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632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5D7393E-5DCD-47F2-A30E-AFA371DD3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86B973-A33E-4EFB-8E34-E5FA6395E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608AE3-BDDE-46D5-AD69-69DFEE251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48A02-B4BE-476C-98F2-A8FD528D6D8D}" type="datetimeFigureOut">
              <a:rPr lang="ko-KR" altLang="en-US" smtClean="0"/>
              <a:t>2021-11-07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98ADF0-3B03-4A63-8C82-1249472DCC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72D10-0702-45D9-BBCB-7EE98FC5D5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67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CFB71C0-8898-4698-9AED-CCED4351A2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8FFEA8-AEB3-4D0A-9CC0-0F5E36C411BB}"/>
              </a:ext>
            </a:extLst>
          </p:cNvPr>
          <p:cNvSpPr txBox="1"/>
          <p:nvPr/>
        </p:nvSpPr>
        <p:spPr>
          <a:xfrm>
            <a:off x="7766462" y="2712124"/>
            <a:ext cx="38122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4400" b="1" dirty="0"/>
              <a:t>4</a:t>
            </a:r>
            <a:r>
              <a:rPr lang="ko-KR" altLang="en-US" sz="4400" b="1" dirty="0"/>
              <a:t>조 </a:t>
            </a:r>
            <a:r>
              <a:rPr lang="en-US" altLang="ko-KR" sz="4400" b="1" dirty="0"/>
              <a:t>-</a:t>
            </a:r>
            <a:r>
              <a:rPr lang="ko-KR" altLang="en-US" sz="4400" b="1" dirty="0"/>
              <a:t> 새벽코딩</a:t>
            </a:r>
            <a:br>
              <a:rPr lang="en-US" altLang="ko-KR" sz="4400" dirty="0"/>
            </a:br>
            <a:endParaRPr lang="ko-KR" altLang="en-US" sz="4400" b="1" spc="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0842B7-35D9-41A2-8389-A0932A172C7F}"/>
              </a:ext>
            </a:extLst>
          </p:cNvPr>
          <p:cNvSpPr txBox="1"/>
          <p:nvPr/>
        </p:nvSpPr>
        <p:spPr>
          <a:xfrm>
            <a:off x="4882364" y="3598507"/>
            <a:ext cx="6694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전자 제품 재고관리 </a:t>
            </a:r>
            <a:r>
              <a:rPr lang="en-US" altLang="ko-KR" sz="3600" dirty="0"/>
              <a:t>ERP </a:t>
            </a:r>
            <a:r>
              <a:rPr lang="ko-KR" altLang="en-US" sz="3600" dirty="0"/>
              <a:t>시스템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ED37D2-17B4-499A-8C05-F9D84F65E348}"/>
              </a:ext>
            </a:extLst>
          </p:cNvPr>
          <p:cNvSpPr/>
          <p:nvPr/>
        </p:nvSpPr>
        <p:spPr>
          <a:xfrm>
            <a:off x="334216" y="-904383"/>
            <a:ext cx="5462953" cy="5462953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299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A2AA2E-21A2-4E81-8F64-FE8FB4CE542C}"/>
              </a:ext>
            </a:extLst>
          </p:cNvPr>
          <p:cNvSpPr txBox="1"/>
          <p:nvPr/>
        </p:nvSpPr>
        <p:spPr>
          <a:xfrm>
            <a:off x="267948" y="268200"/>
            <a:ext cx="25948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2-1.</a:t>
            </a:r>
            <a:r>
              <a:rPr lang="ko-KR" altLang="en-US" sz="2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 일정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9DD873-47D8-41ED-ADD8-FC8A85E46C16}"/>
              </a:ext>
            </a:extLst>
          </p:cNvPr>
          <p:cNvSpPr txBox="1"/>
          <p:nvPr/>
        </p:nvSpPr>
        <p:spPr>
          <a:xfrm>
            <a:off x="503476" y="1556220"/>
            <a:ext cx="4344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2021</a:t>
            </a:r>
            <a:r>
              <a:rPr lang="ko-KR" altLang="en-US" sz="1600" b="1" dirty="0"/>
              <a:t>년 </a:t>
            </a:r>
            <a:r>
              <a:rPr lang="en-US" altLang="ko-KR" sz="1600" b="1" dirty="0"/>
              <a:t>10</a:t>
            </a:r>
            <a:r>
              <a:rPr lang="ko-KR" altLang="en-US" sz="1600" b="1" dirty="0"/>
              <a:t>월 </a:t>
            </a:r>
            <a:r>
              <a:rPr lang="en-US" altLang="ko-KR" sz="1600" b="1" dirty="0"/>
              <a:t>11</a:t>
            </a:r>
            <a:r>
              <a:rPr lang="ko-KR" altLang="en-US" sz="1600" b="1" dirty="0"/>
              <a:t>일</a:t>
            </a:r>
            <a:r>
              <a:rPr lang="en-US" altLang="ko-KR" sz="1600" b="1" dirty="0"/>
              <a:t> ~ 2021</a:t>
            </a:r>
            <a:r>
              <a:rPr lang="ko-KR" altLang="en-US" sz="1600" b="1" dirty="0"/>
              <a:t>년 </a:t>
            </a:r>
            <a:r>
              <a:rPr lang="en-US" altLang="ko-KR" sz="1600" b="1" dirty="0"/>
              <a:t>11</a:t>
            </a:r>
            <a:r>
              <a:rPr lang="ko-KR" altLang="en-US" sz="1600" b="1" dirty="0"/>
              <a:t>월 </a:t>
            </a:r>
            <a:r>
              <a:rPr lang="en-US" altLang="ko-KR" sz="1600" b="1" dirty="0"/>
              <a:t>05</a:t>
            </a:r>
            <a:r>
              <a:rPr lang="ko-KR" altLang="en-US" sz="1600" b="1" dirty="0"/>
              <a:t>일</a:t>
            </a:r>
            <a:r>
              <a:rPr lang="en-US" altLang="ko-KR" sz="1600" b="1" dirty="0"/>
              <a:t> (26</a:t>
            </a:r>
            <a:r>
              <a:rPr lang="ko-KR" altLang="en-US" sz="1600" b="1" dirty="0"/>
              <a:t>일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7A35E3C-3ABD-4FB9-8238-4F0386728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586467"/>
              </p:ext>
            </p:extLst>
          </p:nvPr>
        </p:nvGraphicFramePr>
        <p:xfrm>
          <a:off x="503476" y="1980499"/>
          <a:ext cx="11322842" cy="3892936"/>
        </p:xfrm>
        <a:graphic>
          <a:graphicData uri="http://schemas.openxmlformats.org/drawingml/2006/table">
            <a:tbl>
              <a:tblPr/>
              <a:tblGrid>
                <a:gridCol w="1443856">
                  <a:extLst>
                    <a:ext uri="{9D8B030D-6E8A-4147-A177-3AD203B41FA5}">
                      <a16:colId xmlns:a16="http://schemas.microsoft.com/office/drawing/2014/main" val="495771863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3735273520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991167949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629891225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1275304135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952607446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2164609709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3311943390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1572569028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2511653217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505338719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1739637571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1688753233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2753038509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1105874239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1204269071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2527703137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124582786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1146658615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911691050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2097459113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2908579073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1366459920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1349387946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3828719729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761825904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1454406265"/>
                    </a:ext>
                  </a:extLst>
                </a:gridCol>
              </a:tblGrid>
              <a:tr h="34718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929337"/>
                  </a:ext>
                </a:extLst>
              </a:tr>
              <a:tr h="2954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499292"/>
                  </a:ext>
                </a:extLst>
              </a:tr>
              <a:tr h="2954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662793"/>
                  </a:ext>
                </a:extLst>
              </a:tr>
              <a:tr h="2954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화면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249242"/>
                  </a:ext>
                </a:extLst>
              </a:tr>
              <a:tr h="2954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DB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583450"/>
                  </a:ext>
                </a:extLst>
              </a:tr>
              <a:tr h="2954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7898683"/>
                  </a:ext>
                </a:extLst>
              </a:tr>
              <a:tr h="2954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HTML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14203"/>
                  </a:ext>
                </a:extLst>
              </a:tr>
              <a:tr h="2954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API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053805"/>
                  </a:ext>
                </a:extLst>
              </a:tr>
              <a:tr h="2954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시스템 개발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123042"/>
                  </a:ext>
                </a:extLst>
              </a:tr>
              <a:tr h="2954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CSS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306220"/>
                  </a:ext>
                </a:extLst>
              </a:tr>
              <a:tr h="2954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047306"/>
                  </a:ext>
                </a:extLst>
              </a:tr>
              <a:tr h="2954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단위 테스트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723986"/>
                  </a:ext>
                </a:extLst>
              </a:tr>
              <a:tr h="2954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통합 테스트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507684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5402B01F-8925-4295-8FAF-A617586EC71F}"/>
              </a:ext>
            </a:extLst>
          </p:cNvPr>
          <p:cNvSpPr/>
          <p:nvPr/>
        </p:nvSpPr>
        <p:spPr>
          <a:xfrm>
            <a:off x="2328410" y="2962847"/>
            <a:ext cx="756000" cy="2051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A23482-2854-46D3-B3DB-9627CAEF717E}"/>
              </a:ext>
            </a:extLst>
          </p:cNvPr>
          <p:cNvSpPr/>
          <p:nvPr/>
        </p:nvSpPr>
        <p:spPr>
          <a:xfrm>
            <a:off x="1944616" y="2369123"/>
            <a:ext cx="1908000" cy="205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B35CF4-DC0B-4C5C-9BE9-E9941AD18AC0}"/>
              </a:ext>
            </a:extLst>
          </p:cNvPr>
          <p:cNvSpPr/>
          <p:nvPr/>
        </p:nvSpPr>
        <p:spPr>
          <a:xfrm>
            <a:off x="1944616" y="2676934"/>
            <a:ext cx="378000" cy="2051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7B37EE-B131-45DB-808C-E65D04FEDD0A}"/>
              </a:ext>
            </a:extLst>
          </p:cNvPr>
          <p:cNvSpPr/>
          <p:nvPr/>
        </p:nvSpPr>
        <p:spPr>
          <a:xfrm>
            <a:off x="2702873" y="3263197"/>
            <a:ext cx="1152000" cy="2051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DD19FBD-F15A-42BD-A827-501084490668}"/>
              </a:ext>
            </a:extLst>
          </p:cNvPr>
          <p:cNvSpPr/>
          <p:nvPr/>
        </p:nvSpPr>
        <p:spPr>
          <a:xfrm>
            <a:off x="2702873" y="3554022"/>
            <a:ext cx="6084000" cy="205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6418591-87E3-452D-BE8B-6FE8D65DFB9D}"/>
              </a:ext>
            </a:extLst>
          </p:cNvPr>
          <p:cNvSpPr/>
          <p:nvPr/>
        </p:nvSpPr>
        <p:spPr>
          <a:xfrm>
            <a:off x="2702873" y="3849153"/>
            <a:ext cx="1530000" cy="2051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FFF5508-2454-4835-8E60-C73CB00309D3}"/>
              </a:ext>
            </a:extLst>
          </p:cNvPr>
          <p:cNvSpPr/>
          <p:nvPr/>
        </p:nvSpPr>
        <p:spPr>
          <a:xfrm>
            <a:off x="3087868" y="4137917"/>
            <a:ext cx="1134000" cy="2051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38D066-AAB6-4A57-A516-9241F64D1497}"/>
              </a:ext>
            </a:extLst>
          </p:cNvPr>
          <p:cNvSpPr/>
          <p:nvPr/>
        </p:nvSpPr>
        <p:spPr>
          <a:xfrm>
            <a:off x="3856864" y="4438571"/>
            <a:ext cx="4932000" cy="2051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624CD58-5667-4284-B1CC-470B9C4991A2}"/>
              </a:ext>
            </a:extLst>
          </p:cNvPr>
          <p:cNvSpPr/>
          <p:nvPr/>
        </p:nvSpPr>
        <p:spPr>
          <a:xfrm>
            <a:off x="7256192" y="4737683"/>
            <a:ext cx="1530000" cy="2051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44CEE73-1968-4F03-AD78-A94019D12738}"/>
              </a:ext>
            </a:extLst>
          </p:cNvPr>
          <p:cNvSpPr/>
          <p:nvPr/>
        </p:nvSpPr>
        <p:spPr>
          <a:xfrm>
            <a:off x="8793736" y="5035882"/>
            <a:ext cx="3032582" cy="205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25529BE-2840-4EB4-8CB2-44D091672978}"/>
              </a:ext>
            </a:extLst>
          </p:cNvPr>
          <p:cNvSpPr/>
          <p:nvPr/>
        </p:nvSpPr>
        <p:spPr>
          <a:xfrm>
            <a:off x="8794102" y="5323936"/>
            <a:ext cx="1880216" cy="2051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2AE8C7D-4C21-4B76-8A5A-A5B64EFFFCF0}"/>
              </a:ext>
            </a:extLst>
          </p:cNvPr>
          <p:cNvSpPr/>
          <p:nvPr/>
        </p:nvSpPr>
        <p:spPr>
          <a:xfrm>
            <a:off x="10674318" y="5607262"/>
            <a:ext cx="1152000" cy="2051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63E44CF-7124-44B1-A31F-308EB1E62A5B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252884A-5527-4C31-BA83-9BC1C64BE4CE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C80A933-7B5F-4951-9BE2-46417EA753A9}"/>
                </a:ext>
              </a:extLst>
            </p:cNvPr>
            <p:cNvSpPr txBox="1"/>
            <p:nvPr/>
          </p:nvSpPr>
          <p:spPr>
            <a:xfrm>
              <a:off x="995462" y="118932"/>
              <a:ext cx="59298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적용기술 및 개발일정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7F80A99-E2C7-4E69-8FB7-416934FCE0B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D5D39D4-B2B5-46A5-9DC5-3EB5D4A897C3}"/>
                </a:ext>
              </a:extLst>
            </p:cNvPr>
            <p:cNvSpPr txBox="1"/>
            <p:nvPr/>
          </p:nvSpPr>
          <p:spPr>
            <a:xfrm>
              <a:off x="162415" y="362188"/>
              <a:ext cx="7248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3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1260492"/>
      </p:ext>
    </p:extLst>
  </p:cSld>
  <p:clrMapOvr>
    <a:masterClrMapping/>
  </p:clrMapOvr>
  <p:transition spd="slow">
    <p:push dir="u"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168329"/>
              </p:ext>
            </p:extLst>
          </p:nvPr>
        </p:nvGraphicFramePr>
        <p:xfrm>
          <a:off x="1534356" y="2333304"/>
          <a:ext cx="9304426" cy="3668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5241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G_SubSub_Each_AllCnt_4()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'4'(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냉장고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G_SubSub_Each_AllCnt_5()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'5'(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전기밥솥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G_SubSub_Each_AllCnt_6()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'6'(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에어프라이어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G_SubSub_Each_AllCnt_7()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'7'(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세탁기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G_SubSub_Each_AllCnt_8()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'8'(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건조기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G_SubSub_Each_AllCnt_9()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'9'(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청소기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80883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B8756D6-BC86-4F08-9F77-2FD45D71254F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D7166FF-5A71-403C-A3CD-90A8F41DFF23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2EAC929-230C-4584-B6D9-7E241F39AE57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37121E2-F1E2-47FC-BDBD-1583E0B43ABD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3C4CEFD-DD4A-45E6-8F0F-2299C3E2F22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6104315-5391-4F98-BBAA-DA08F2B6390D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384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536840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G_year_2019_CNT()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가전 입고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G_year_2020_CNT()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가전 입고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G_year_2021_CNT()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가전 입고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get_Category_List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통합검색 쪽 대 카테고리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TV, PC,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리스트를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get_del_ERPCnt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삭제해야 할 제품의 존재개수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6CAFC1-6BED-4F28-8708-BBE8461A7FDD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9E0B5ED-4F46-4488-8C61-A0B15113A2EB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E2763D4-2F15-4506-9DF3-BF5640E47A5D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6DD6F8-B7D2-45CF-BF04-B372CD9E37E8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5DF43AA-C9F6-4DDC-BD95-1E20F4ADB949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16F609B-1F45-4A01-A899-BE78DD50C4B6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293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641045"/>
              </p:ext>
            </p:extLst>
          </p:nvPr>
        </p:nvGraphicFramePr>
        <p:xfrm>
          <a:off x="1534356" y="2333304"/>
          <a:ext cx="9304426" cy="38118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getHomeBoardList</a:t>
                      </a:r>
                      <a:endParaRPr lang="en-US" altLang="ko-KR" sz="120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ERPHomeDTO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메인 홈 최다 조회수 게시판 얻는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getHomeSummarybtnFourList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ERPHomeDTO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메인 홈 재고요약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번 검색하는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getHomeSummarybtnOneList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ERPHomeDTO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메인 홈 재고요약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번 검색하는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getHomeSummarybtnThreeList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ERPHomeDTO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메인 홈 재고요약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번 검색하는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getHomeSummarybtnTwoList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ERPHomeDTO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메인 홈 재고요약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번 검색하는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EB54F3-7D3B-405E-88F8-0CD694B22010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01B227-8E55-407D-BCF7-E3EEEF707F93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818BBB2-72D1-474F-8354-5D0ADC817E08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D87966-6FB1-4AE2-A644-2F49F781C6AA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F01173F-92EA-4E61-B84C-9487D17522D2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ED3253E-482A-4372-9380-61E6AF3C024F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938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466568"/>
              </p:ext>
            </p:extLst>
          </p:nvPr>
        </p:nvGraphicFramePr>
        <p:xfrm>
          <a:off x="1534356" y="2333304"/>
          <a:ext cx="9304426" cy="401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5241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getInsertStockCnt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ERPStockDTO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재고 입고기능을 수행하는 메소드 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getSearcALLhList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통합검색에서 리스트 가져오는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getSearch_G_List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재고관리 중 가전 카테고리 검색리스트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getSearch_G_List_Cnt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카테고리 중 가전 검색개수를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getSearch_M_List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재고관리 중 모바일 카테고리 검색리스트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getSearch_M_List_Cnt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카테고리 중 모바일 검색개수를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50607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B28468-864A-49A6-837E-66952BBCC22B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1527252-BB7D-4443-9E3E-528837758919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5B258CF-B5BA-4B72-8CA9-3BBE303BEF4B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30A463-74CF-4ED7-A3CA-B942B04C3B17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BC95D62-9EEF-411E-92FC-04CA5C192758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E6C4D9D-5E52-427B-9B77-04F86A6179B9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236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514522"/>
              </p:ext>
            </p:extLst>
          </p:nvPr>
        </p:nvGraphicFramePr>
        <p:xfrm>
          <a:off x="1534356" y="2333304"/>
          <a:ext cx="9304426" cy="39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5241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getSearch_P_List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재고관리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카테고리 검색리스트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getSearch_P_List_Cnt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카테고리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검색개수를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getSearch_T_List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재고관리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카테고리 검색리스트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getSearch_T_List_Cnt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카테고리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검색개수를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모두검색 시 총 검색개수를 가져오는 메소드 선언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getUpdateItemCnt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제품 수정 명령한 후 수정 적용행의 개수를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50607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F6EEEB5-0B84-452D-A0F3-8171AC6F1FF0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CFE89D2-BD2F-446C-A35B-818A8F2FCD90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32270A0-FAF4-4AFF-A7DF-946BEE357E40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C622DF-00D6-4BD3-AA94-1A27A1672100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0F5531A-8AA1-4BBC-8896-8C223B3EEC6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1805848-A6B2-4A95-A05C-3EDA8A7FCA35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99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835329"/>
              </p:ext>
            </p:extLst>
          </p:nvPr>
        </p:nvGraphicFramePr>
        <p:xfrm>
          <a:off x="1534356" y="2333304"/>
          <a:ext cx="9304426" cy="372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insertErp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제품 등록 후 입력 적용 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M_Category_AllCnt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대 분류 중 모바일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전체통계쪽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M_Sub_Sub_Color_Best_ten_AllList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색상 중 상위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1~10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위까지의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리스트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담는 메소드 선언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M_SubSub_Best_Brand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브랜드 중 상위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1~5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 까지의 리스트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삼성전자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1A54DC-C680-4603-B0A9-7D07443420E6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6B33005-264A-42D3-954D-1AA4D9661045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5A2B6E0-C0A8-489B-967A-57F306040B67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A473471-4BED-48CD-AF53-2710FE99E010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87EB9DC-A1BA-4EC7-B961-DBEB58D2AE40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B8CC0C-6821-4BAC-81DD-7922B815346C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153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840773"/>
              </p:ext>
            </p:extLst>
          </p:nvPr>
        </p:nvGraphicFramePr>
        <p:xfrm>
          <a:off x="1534356" y="2333304"/>
          <a:ext cx="9304426" cy="38118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M_SubSub_Each_AllCnt_2()</a:t>
                      </a:r>
                      <a:endParaRPr lang="ko-KR" altLang="en-US" sz="1200" u="none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‘2’(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애플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M_SubSub_Each_AllCnt_3()</a:t>
                      </a:r>
                      <a:endParaRPr lang="ko-KR" altLang="en-US" sz="1200" u="none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‘3'(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기타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M_SubSub_Each_AllCnt_4()</a:t>
                      </a:r>
                      <a:endParaRPr lang="ko-KR" altLang="en-US" sz="1200" u="none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‘4'(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안드로이드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M_SubSub_Each_AllCnt_5()</a:t>
                      </a:r>
                      <a:endParaRPr lang="ko-KR" altLang="en-US" sz="1200" u="none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‘5＇(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윈도우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M_SubSub_Each_AllCnt_6()</a:t>
                      </a:r>
                      <a:endParaRPr lang="ko-KR" altLang="en-US" sz="1200" u="none" dirty="0"/>
                    </a:p>
                    <a:p>
                      <a:pPr latinLnBrk="1"/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‘6'(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아이패드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3634BF8-AF52-4464-8BE9-0B54F624EF72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544A0B7-14B3-430A-9C57-2C8A99759937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AB889EE-DCAE-4004-8D3F-B7E923F83170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7FB3E2-4C1B-417E-A905-561E5F9D02EE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6BF441E-67AF-4F86-91F8-61F9833E54E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7C2742-BF6F-4EDA-9790-BF5FA87982F7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494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737081"/>
              </p:ext>
            </p:extLst>
          </p:nvPr>
        </p:nvGraphicFramePr>
        <p:xfrm>
          <a:off x="1534356" y="2333304"/>
          <a:ext cx="9304426" cy="3697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M_year_2019_CNT()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모바일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M_year_2020_CNT()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모바일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M_year_2021_CNT()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모바일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_Category_AllCnt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대 분류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전체통계쪽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P_Sub_Sub_Color_Best_ten_AllList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소품목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색상 상위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1~10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 리스트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담는 메소드 선언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DFA4829-145B-4464-96E4-EA6D456A4A7C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1720381-F0D6-4595-B267-41EBF5933347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C7292ED-0D2B-4D4E-908F-23444785ADFF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5F82A7C-9A39-4E86-82D1-791D85E714F8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BD6F6EB-5EAC-44EC-8CD6-0B3BAA4D2352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8D2712C-091B-41D6-A574-53DD243D783E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581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199033"/>
              </p:ext>
            </p:extLst>
          </p:nvPr>
        </p:nvGraphicFramePr>
        <p:xfrm>
          <a:off x="1534356" y="2333304"/>
          <a:ext cx="9304426" cy="3697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P_SubSub_Best_Brand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선호 브랜드 중 상위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1~5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 까지의 리스트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P_SubSub_Each_AllCnt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사무용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인강용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P_SubSub_Each_AllCnt_2()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'2'(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게이밍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P_SubSub_Each_AllCnt_3()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'3'(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비지니스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</a:t>
                      </a: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P_SubSub_Each_AllCnt_4()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'4'(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게이밍노트북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E1DFA2E-D252-4792-8786-42AD6AFC2382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EDD6D71-154B-4927-BA56-BD334081456B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928DBD1-0392-49E7-9B50-84016287A89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9E72E82-762E-4644-A051-B13F6A15C5C4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A457097-1225-4826-A5FB-BDEFC476D87C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DCBACB-E21F-4C20-A2C8-970960A11070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597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954895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P_year_2019_CNT()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P_year_2020_CNT()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P_year_2021_CNT()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stock_in_out_insert_all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insert all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로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input output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디폴트 수량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 insert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해주는 메소드 선언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T_Category_AllCnt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대 분류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전체통계쪽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F9508F3-E40C-40F7-A7ED-FD4A93E0C2E8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76BE206-2E27-4B4A-836A-EE496A083A2D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4838BFC-7898-4146-A98A-38971AB7A120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5F5A8B-061F-4354-A290-61E160C549E9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E333B58-8B24-466A-A5A5-9B3CE92FE1AD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B6B919E-2D94-4BA2-830E-65664AA6C78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462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E5EB8EB-9032-4F74-857B-52F100C44100}"/>
              </a:ext>
            </a:extLst>
          </p:cNvPr>
          <p:cNvSpPr/>
          <p:nvPr/>
        </p:nvSpPr>
        <p:spPr>
          <a:xfrm>
            <a:off x="10118221" y="6217066"/>
            <a:ext cx="2073779" cy="640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4.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5022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데이터베이스 설계서</a:t>
            </a:r>
            <a:r>
              <a:rPr lang="en-US" altLang="ko-KR" sz="2800" spc="300" dirty="0"/>
              <a:t>(ERD)</a:t>
            </a:r>
            <a:endParaRPr lang="ko-KR" altLang="en-US" sz="2800" spc="300" dirty="0"/>
          </a:p>
        </p:txBody>
      </p:sp>
    </p:spTree>
    <p:extLst>
      <p:ext uri="{BB962C8B-B14F-4D97-AF65-F5344CB8AC3E}">
        <p14:creationId xmlns:p14="http://schemas.microsoft.com/office/powerpoint/2010/main" val="185760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091523"/>
              </p:ext>
            </p:extLst>
          </p:nvPr>
        </p:nvGraphicFramePr>
        <p:xfrm>
          <a:off x="1534356" y="2333304"/>
          <a:ext cx="9304426" cy="372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T_Sub_Sub_Color_Best_ten_AllList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TV </a:t>
                      </a:r>
                      <a:r>
                        <a:rPr lang="ko-KR" altLang="en-US" sz="1200" dirty="0" err="1"/>
                        <a:t>소품목</a:t>
                      </a:r>
                      <a:r>
                        <a:rPr lang="ko-KR" altLang="en-US" sz="1200" dirty="0"/>
                        <a:t> 색상 상위 </a:t>
                      </a:r>
                      <a:r>
                        <a:rPr lang="en-US" altLang="ko-KR" sz="1200" dirty="0"/>
                        <a:t>1~10</a:t>
                      </a:r>
                      <a:r>
                        <a:rPr lang="ko-KR" altLang="en-US" sz="1200" dirty="0"/>
                        <a:t>위 리스트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담는 메소드 선언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T_SubSub_Best_Brand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선호 브랜드 중 상위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1~5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 까지의 리스트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_SubSub_Each_AllCnt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'1’(QLED)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T_SubSub_Each_AllCnt_2()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'2’(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mini_LED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_SubSub_Each_AllCnt_3()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'3’(OLED)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EBE55B-B285-4CDA-BEE3-141C10097B55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1D8D924-70D9-4A14-90B9-B14575AFF544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D65BF51-E872-4107-BE6B-88BCAFAB2787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A0BC24-3FFB-49BC-AEFC-545AF4DF7B18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E35D804-46AA-4D7A-BF8E-4D058CD558E6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6192634-E1D5-462A-933E-5DF5414E4839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007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351926"/>
              </p:ext>
            </p:extLst>
          </p:nvPr>
        </p:nvGraphicFramePr>
        <p:xfrm>
          <a:off x="1534356" y="2333304"/>
          <a:ext cx="9304426" cy="36689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10191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T_year_2019_CNT()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10191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T_year_2020_CNT()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10191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T_year_2021_CNT()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E5A3F3-6050-4608-9A78-B6091AA4684E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9A16B98-5BFC-4590-8D19-3213D938F1DA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A7A55C5-2A09-4A3E-986D-0547F900FCDE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6706D0-699A-4569-940B-8A701FA57F43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3CFD296D-A3A9-4EEB-9157-7EE84716293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2844A3-45E1-4F6B-B68F-9C9E4B54B990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674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E2D9B68-3566-45D4-8CE6-848BB11FFAC1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C146912-45C2-40C6-9D7D-9D891F71231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blipFill dpi="0" rotWithShape="1">
            <a:blip r:embed="rId2">
              <a:alphaModFix amt="5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2F56A-9B13-40E0-9773-11B16AD394A8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8.</a:t>
            </a:r>
            <a:endParaRPr lang="ko-KR" altLang="en-US" sz="4400" b="1" spc="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1CDE5-A480-4DAF-9ACD-EC3AF0353176}"/>
              </a:ext>
            </a:extLst>
          </p:cNvPr>
          <p:cNvSpPr txBox="1"/>
          <p:nvPr/>
        </p:nvSpPr>
        <p:spPr>
          <a:xfrm>
            <a:off x="325120" y="3490557"/>
            <a:ext cx="2448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오류 및 해결</a:t>
            </a:r>
          </a:p>
        </p:txBody>
      </p:sp>
    </p:spTree>
    <p:extLst>
      <p:ext uri="{BB962C8B-B14F-4D97-AF65-F5344CB8AC3E}">
        <p14:creationId xmlns:p14="http://schemas.microsoft.com/office/powerpoint/2010/main" val="1924065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9A4474-0576-4AD9-B71D-3DB49B7F7732}"/>
              </a:ext>
            </a:extLst>
          </p:cNvPr>
          <p:cNvSpPr/>
          <p:nvPr/>
        </p:nvSpPr>
        <p:spPr>
          <a:xfrm>
            <a:off x="995463" y="1374144"/>
            <a:ext cx="6672075" cy="37263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8AF7779-BE53-4773-816E-D65D9D87C773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A6DA7A9-964B-4194-9ACB-72832AD644AA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4BF0F1-EC34-49CB-9FF9-ABDF538774FA}"/>
                </a:ext>
              </a:extLst>
            </p:cNvPr>
            <p:cNvSpPr txBox="1"/>
            <p:nvPr/>
          </p:nvSpPr>
          <p:spPr>
            <a:xfrm>
              <a:off x="995462" y="255657"/>
              <a:ext cx="35702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0" b="0" i="0" u="none" strike="noStrike" kern="1200" cap="none" spc="6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오류 및 해결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739138D-9DA5-49E7-A4E0-E81CF9B2AAA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28A8A86-4E4E-4D6A-8B28-2BA431D5665F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Part 8</a:t>
              </a:r>
              <a:endParaRPr kumimoji="0" lang="ko-KR" altLang="en-US" sz="9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086910C5-5EC7-4D27-B649-AACFF7626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71" y="1454483"/>
            <a:ext cx="6531014" cy="3593303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4635A4-4F63-4872-AB36-E84189EBFA81}"/>
              </a:ext>
            </a:extLst>
          </p:cNvPr>
          <p:cNvSpPr/>
          <p:nvPr/>
        </p:nvSpPr>
        <p:spPr>
          <a:xfrm>
            <a:off x="995462" y="5239568"/>
            <a:ext cx="9816414" cy="1294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문제점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재고관리 페이지에서 검색 시도 시 </a:t>
            </a:r>
            <a:r>
              <a:rPr lang="en-US" altLang="ko-KR" sz="1400" dirty="0" err="1">
                <a:solidFill>
                  <a:schemeClr val="tx1"/>
                </a:solidFill>
                <a:latin typeface="Arial Nova"/>
                <a:ea typeface="나눔스퀘어 Light"/>
              </a:rPr>
              <a:t>search_categories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입력양식의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value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값이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DTO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로 전달되지 않는 현상</a:t>
            </a:r>
            <a:endParaRPr lang="en-US" altLang="ko-KR" sz="1400" dirty="0">
              <a:solidFill>
                <a:schemeClr val="tx1"/>
              </a:solidFill>
              <a:latin typeface="Arial Nova"/>
              <a:ea typeface="나눔스퀘어 Light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해결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입력양식에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disabled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속성이 있을 경우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value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값이 전달되지 않는 것을 확인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Arial Nova"/>
              <a:ea typeface="나눔스퀘어 Light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         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disabled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를 지우는 것으로 문제 현상 해결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7627FE6-5961-4171-B2CB-FD03570AC7F9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932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9A4474-0576-4AD9-B71D-3DB49B7F7732}"/>
              </a:ext>
            </a:extLst>
          </p:cNvPr>
          <p:cNvSpPr/>
          <p:nvPr/>
        </p:nvSpPr>
        <p:spPr>
          <a:xfrm>
            <a:off x="995463" y="1374144"/>
            <a:ext cx="8605737" cy="25755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8AF7779-BE53-4773-816E-D65D9D87C773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A6DA7A9-964B-4194-9ACB-72832AD644AA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4BF0F1-EC34-49CB-9FF9-ABDF538774FA}"/>
                </a:ext>
              </a:extLst>
            </p:cNvPr>
            <p:cNvSpPr txBox="1"/>
            <p:nvPr/>
          </p:nvSpPr>
          <p:spPr>
            <a:xfrm>
              <a:off x="995462" y="255657"/>
              <a:ext cx="35702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0" b="0" i="0" u="none" strike="noStrike" kern="1200" cap="none" spc="6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오류 및 해결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739138D-9DA5-49E7-A4E0-E81CF9B2AAA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28A8A86-4E4E-4D6A-8B28-2BA431D5665F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Part 8</a:t>
              </a:r>
              <a:endParaRPr kumimoji="0" lang="ko-KR" altLang="en-US" sz="9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4635A4-4F63-4872-AB36-E84189EBFA81}"/>
              </a:ext>
            </a:extLst>
          </p:cNvPr>
          <p:cNvSpPr/>
          <p:nvPr/>
        </p:nvSpPr>
        <p:spPr>
          <a:xfrm>
            <a:off x="995462" y="4389070"/>
            <a:ext cx="9816414" cy="1294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문제점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재고관리 페이지 중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TV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재고관리 페이지 접속 시 에러 발생 및 접속 불가능 현상</a:t>
            </a:r>
            <a:endParaRPr lang="en-US" altLang="ko-KR" sz="1400" dirty="0">
              <a:solidFill>
                <a:schemeClr val="tx1"/>
              </a:solidFill>
              <a:latin typeface="Arial Nova"/>
              <a:ea typeface="나눔스퀘어 Light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>
              <a:solidFill>
                <a:schemeClr val="tx1"/>
              </a:solidFill>
              <a:latin typeface="Arial Nova"/>
              <a:ea typeface="나눔스퀘어 Light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해결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DAO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메서드 중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TV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재고관리의 리스트를 가져오는 메서드의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SqlSessionTemplate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메서드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selectOne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()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을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selectList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()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로 변경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440D47-59C5-4791-879C-AD5413629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257" y="1500024"/>
            <a:ext cx="8316486" cy="233395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11B3819-5AFF-41DA-ABD4-7C7AD4C875E8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417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9A4474-0576-4AD9-B71D-3DB49B7F7732}"/>
              </a:ext>
            </a:extLst>
          </p:cNvPr>
          <p:cNvSpPr/>
          <p:nvPr/>
        </p:nvSpPr>
        <p:spPr>
          <a:xfrm>
            <a:off x="995463" y="1374145"/>
            <a:ext cx="7780237" cy="22199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8AF7779-BE53-4773-816E-D65D9D87C773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A6DA7A9-964B-4194-9ACB-72832AD644AA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4BF0F1-EC34-49CB-9FF9-ABDF538774FA}"/>
                </a:ext>
              </a:extLst>
            </p:cNvPr>
            <p:cNvSpPr txBox="1"/>
            <p:nvPr/>
          </p:nvSpPr>
          <p:spPr>
            <a:xfrm>
              <a:off x="995462" y="255657"/>
              <a:ext cx="35702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0" b="0" i="0" u="none" strike="noStrike" kern="1200" cap="none" spc="6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오류 및 해결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739138D-9DA5-49E7-A4E0-E81CF9B2AAA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28A8A86-4E4E-4D6A-8B28-2BA431D5665F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Part 8</a:t>
              </a:r>
              <a:endParaRPr kumimoji="0" lang="ko-KR" altLang="en-US" sz="9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4635A4-4F63-4872-AB36-E84189EBFA81}"/>
              </a:ext>
            </a:extLst>
          </p:cNvPr>
          <p:cNvSpPr/>
          <p:nvPr/>
        </p:nvSpPr>
        <p:spPr>
          <a:xfrm>
            <a:off x="995462" y="3918768"/>
            <a:ext cx="9816414" cy="1294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문제점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통합검색페이지에서 카테고리  검색조건에서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PC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와 모바일의 소분류 검색을 시도하면 서버 접속 에러가 발생</a:t>
            </a:r>
            <a:endParaRPr lang="en-US" altLang="ko-KR" sz="1400" dirty="0">
              <a:solidFill>
                <a:schemeClr val="tx1"/>
              </a:solidFill>
              <a:latin typeface="Arial Nova"/>
              <a:ea typeface="나눔스퀘어 Light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>
              <a:solidFill>
                <a:schemeClr val="tx1"/>
              </a:solidFill>
              <a:latin typeface="Arial Nova"/>
              <a:ea typeface="나눔스퀘어 Light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해결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리스트 출력 쿼리에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union all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사용시 각 컬럼들의 순서를 매치 해야 했는데 순서가 맞지 않아 검색 시 </a:t>
            </a:r>
            <a:endParaRPr lang="en-US" altLang="ko-KR" sz="1400" dirty="0">
              <a:solidFill>
                <a:schemeClr val="tx1"/>
              </a:solidFill>
              <a:latin typeface="Arial Nova"/>
              <a:ea typeface="나눔스퀘어 Light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         자료형 에러 발생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union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all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사용한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select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쿼리들의 컬럼 순서를 수정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04D346-EC18-48C7-BCEC-FB0215C7C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52" y="1514208"/>
            <a:ext cx="7487695" cy="191479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E9F5444-018E-420E-9C06-D670CDBF3ECB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357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9A4474-0576-4AD9-B71D-3DB49B7F7732}"/>
              </a:ext>
            </a:extLst>
          </p:cNvPr>
          <p:cNvSpPr/>
          <p:nvPr/>
        </p:nvSpPr>
        <p:spPr>
          <a:xfrm>
            <a:off x="995463" y="1374144"/>
            <a:ext cx="8847037" cy="30327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8AF7779-BE53-4773-816E-D65D9D87C773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A6DA7A9-964B-4194-9ACB-72832AD644AA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4BF0F1-EC34-49CB-9FF9-ABDF538774FA}"/>
                </a:ext>
              </a:extLst>
            </p:cNvPr>
            <p:cNvSpPr txBox="1"/>
            <p:nvPr/>
          </p:nvSpPr>
          <p:spPr>
            <a:xfrm>
              <a:off x="995462" y="255657"/>
              <a:ext cx="35702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0" b="0" i="0" u="none" strike="noStrike" kern="1200" cap="none" spc="6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오류 및 해결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739138D-9DA5-49E7-A4E0-E81CF9B2AAA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28A8A86-4E4E-4D6A-8B28-2BA431D5665F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Part 8</a:t>
              </a:r>
              <a:endParaRPr kumimoji="0" lang="ko-KR" altLang="en-US" sz="9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4635A4-4F63-4872-AB36-E84189EBFA81}"/>
              </a:ext>
            </a:extLst>
          </p:cNvPr>
          <p:cNvSpPr/>
          <p:nvPr/>
        </p:nvSpPr>
        <p:spPr>
          <a:xfrm>
            <a:off x="995462" y="5239568"/>
            <a:ext cx="9816414" cy="1294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문제점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수정 할 시 기존 값이 보여질 때 에너지 등급 부분에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– 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가 들어와 수정 하게 되면 에너지 등급 값 또는 공백이 아니 여서 오류 발생</a:t>
            </a:r>
            <a:endParaRPr lang="en-US" altLang="ko-KR" sz="1400" dirty="0">
              <a:solidFill>
                <a:schemeClr val="tx1"/>
              </a:solidFill>
              <a:latin typeface="Arial Nova"/>
              <a:ea typeface="나눔스퀘어 Light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해결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기존 값을 가져오는 쿼리에서 </a:t>
            </a:r>
            <a:r>
              <a:rPr lang="en-US" altLang="ko-KR" sz="1400" dirty="0" err="1">
                <a:solidFill>
                  <a:schemeClr val="tx1"/>
                </a:solidFill>
                <a:latin typeface="Arial Nova"/>
                <a:ea typeface="나눔스퀘어 Light"/>
              </a:rPr>
              <a:t>nvl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함수부분에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– 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를 공백 데이터로 변경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C95973-D52A-47B0-B2D4-224CC4741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90" y="1462219"/>
            <a:ext cx="8647619" cy="21047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1045117-21E2-4B69-B009-F927EC979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65" y="4195627"/>
            <a:ext cx="3439005" cy="12384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DAFD3E-9394-4DF3-9686-9E20B2D8B623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296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963ED18-4F4E-4636-A270-2F0F9A9FB21E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C146912-45C2-40C6-9D7D-9D891F71231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blipFill dpi="0" rotWithShape="1">
            <a:blip r:embed="rId2">
              <a:alphaModFix amt="5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2F56A-9B13-40E0-9773-11B16AD394A8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9.</a:t>
            </a:r>
            <a:endParaRPr lang="ko-KR" altLang="en-US" sz="4400" b="1" spc="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1CDE5-A480-4DAF-9ACD-EC3AF0353176}"/>
              </a:ext>
            </a:extLst>
          </p:cNvPr>
          <p:cNvSpPr txBox="1"/>
          <p:nvPr/>
        </p:nvSpPr>
        <p:spPr>
          <a:xfrm>
            <a:off x="325120" y="3490557"/>
            <a:ext cx="979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후기</a:t>
            </a:r>
          </a:p>
        </p:txBody>
      </p:sp>
    </p:spTree>
    <p:extLst>
      <p:ext uri="{BB962C8B-B14F-4D97-AF65-F5344CB8AC3E}">
        <p14:creationId xmlns:p14="http://schemas.microsoft.com/office/powerpoint/2010/main" val="266020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16258A-57B0-43F9-BF91-FBE32105DDF5}"/>
              </a:ext>
            </a:extLst>
          </p:cNvPr>
          <p:cNvSpPr/>
          <p:nvPr/>
        </p:nvSpPr>
        <p:spPr>
          <a:xfrm>
            <a:off x="6636952" y="1499401"/>
            <a:ext cx="4949040" cy="4812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84D731-9AEA-4C45-AB73-1A837FFFF731}"/>
              </a:ext>
            </a:extLst>
          </p:cNvPr>
          <p:cNvSpPr/>
          <p:nvPr/>
        </p:nvSpPr>
        <p:spPr>
          <a:xfrm>
            <a:off x="1533942" y="1499402"/>
            <a:ext cx="4949040" cy="48129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9050C12-E771-441D-A186-AAAB5E24251C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9E38C7C-2DA7-4125-A325-B2883059A509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463C57-D277-450E-90E5-E5F555097563}"/>
                </a:ext>
              </a:extLst>
            </p:cNvPr>
            <p:cNvSpPr txBox="1"/>
            <p:nvPr/>
          </p:nvSpPr>
          <p:spPr>
            <a:xfrm>
              <a:off x="995462" y="255657"/>
              <a:ext cx="13644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  <a:endParaRPr lang="en-US" altLang="ko-KR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0890362-CE61-4C88-B7C9-90B030A896E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67C3AA-0512-480F-B589-E7F4E9123D4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9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1F66808-3BCE-4158-9283-88068B660EAB}"/>
              </a:ext>
            </a:extLst>
          </p:cNvPr>
          <p:cNvSpPr txBox="1"/>
          <p:nvPr/>
        </p:nvSpPr>
        <p:spPr>
          <a:xfrm>
            <a:off x="1660116" y="2481470"/>
            <a:ext cx="469669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0"/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프로젝트 팀장을 맡게 되어 팀을 잘 이끌어 나가야 한다는 부담감도 있었지만 팀원들과 서로의 일정을 맞춰가며 매일 소통하고 가까워지면서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좋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은 결과물을 만들고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자 노력했습니다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0"/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역할분담과 기술 구현에 대한 범위를 정하기가 어려워 힘든 점도 있었지만 주말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까지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학원에 나와서 팀원들과 회의를 거쳐 하나하나 구체화되는 것에 보람을 느꼈습니다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0"/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DB 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구현에 있어서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DB 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설계와 칼럼명과 제약조건 같은 세부 설정 부분에서 꼼꼼하게 살펴보며 시행착오도 겪고 팀원과 많은 회의를 거쳐 완성하게 되어 매우 보람찼습니다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 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그리고 각자 기능 구현한 부분을 병합하면서 생긴 오류들을 팀원들과 원인 분석하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고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수정하면서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코드 분석 능력과 해결 능력이 성장하게 되었습니다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0"/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제가 생각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하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지 못한 부분을 팀원들이 보조해 주고 서로 정보 교환을 하면서 공부도 많이 되었습니다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 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개발 도중에 여러 시행착오도 많았고 힘든 부분도 있었지만 팀장으로서  팀원들을 격려하면서 팀원들의 도움을 받아 성실히 개발할 수 있었습니다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/>
            <a:r>
              <a:rPr lang="en-US" altLang="ko-KR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최종적으로 </a:t>
            </a:r>
            <a:r>
              <a:rPr lang="ko-KR" altLang="ko-KR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기능 구현을 하고 테스트까지 완료</a:t>
            </a:r>
            <a:r>
              <a:rPr lang="ko-KR" altLang="en-US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하는 과정에서</a:t>
            </a:r>
            <a:r>
              <a:rPr lang="ko-KR" altLang="ko-KR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 오류를 해결하</a:t>
            </a:r>
            <a:r>
              <a:rPr lang="ko-KR" altLang="en-US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고</a:t>
            </a:r>
            <a:r>
              <a:rPr lang="ko-KR" altLang="ko-KR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ko-KR" altLang="ko-KR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파악하</a:t>
            </a:r>
            <a:r>
              <a:rPr lang="ko-KR" altLang="en-US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여</a:t>
            </a:r>
            <a:r>
              <a:rPr lang="ko-KR" altLang="ko-KR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 해결하다 보니 전체적인 흐름을 파악하는 능력이 성장하여</a:t>
            </a:r>
            <a:r>
              <a:rPr lang="en-US" altLang="ko-KR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개인적으로 실력 상승에도</a:t>
            </a:r>
            <a:r>
              <a:rPr lang="ko-KR" altLang="ko-KR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 많은 도움이 되었습니다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</a:p>
          <a:p>
            <a:pPr algn="just"/>
            <a:r>
              <a:rPr lang="en-US" altLang="ko-KR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마지막으로 함께 열심히 개발해준 팀원들에게 감사의 인사를 남기고 싶습니다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C21EC-F23E-40C3-9D94-531E308A98F6}"/>
              </a:ext>
            </a:extLst>
          </p:cNvPr>
          <p:cNvSpPr txBox="1"/>
          <p:nvPr/>
        </p:nvSpPr>
        <p:spPr>
          <a:xfrm>
            <a:off x="1677700" y="1837085"/>
            <a:ext cx="206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이성우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21CD9F-60EA-4230-AE14-C61FF0796256}"/>
              </a:ext>
            </a:extLst>
          </p:cNvPr>
          <p:cNvSpPr txBox="1"/>
          <p:nvPr/>
        </p:nvSpPr>
        <p:spPr>
          <a:xfrm>
            <a:off x="6775595" y="2450985"/>
            <a:ext cx="46717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/>
                </a:solidFill>
              </a:rPr>
              <a:t> 기초적인 </a:t>
            </a:r>
            <a:r>
              <a:rPr lang="en-US" altLang="ko-KR" sz="1200" dirty="0">
                <a:solidFill>
                  <a:schemeClr val="tx1"/>
                </a:solidFill>
              </a:rPr>
              <a:t>Java </a:t>
            </a:r>
            <a:r>
              <a:rPr lang="ko-KR" altLang="en-US" sz="1200" dirty="0">
                <a:solidFill>
                  <a:schemeClr val="tx1"/>
                </a:solidFill>
              </a:rPr>
              <a:t>기초 문법부터 시작해서 </a:t>
            </a:r>
            <a:r>
              <a:rPr lang="en-US" altLang="ko-KR" sz="1200" dirty="0">
                <a:solidFill>
                  <a:schemeClr val="tx1"/>
                </a:solidFill>
              </a:rPr>
              <a:t>Oracle, Spring, </a:t>
            </a:r>
            <a:r>
              <a:rPr lang="en-US" altLang="ko-KR" sz="1200" dirty="0" err="1">
                <a:solidFill>
                  <a:schemeClr val="tx1"/>
                </a:solidFill>
              </a:rPr>
              <a:t>JQuery</a:t>
            </a:r>
            <a:r>
              <a:rPr lang="en-US" altLang="ko-KR" sz="1200" dirty="0">
                <a:solidFill>
                  <a:schemeClr val="tx1"/>
                </a:solidFill>
              </a:rPr>
              <a:t>, HTML </a:t>
            </a:r>
            <a:r>
              <a:rPr lang="ko-KR" altLang="en-US" sz="1200" dirty="0">
                <a:solidFill>
                  <a:schemeClr val="tx1"/>
                </a:solidFill>
              </a:rPr>
              <a:t>등의 다양한 언어들의 기초적인 지식들을 배우기</a:t>
            </a:r>
          </a:p>
          <a:p>
            <a:pPr algn="just"/>
            <a:r>
              <a:rPr lang="ko-KR" altLang="en-US" sz="1200" dirty="0">
                <a:solidFill>
                  <a:schemeClr val="tx1"/>
                </a:solidFill>
              </a:rPr>
              <a:t>시작해서 팀원들과 함께 새로운 제고관리 시스템을 만들고자 합심하기 시작하여 기초적인 </a:t>
            </a:r>
            <a:r>
              <a:rPr lang="en-US" altLang="ko-KR" sz="1200" dirty="0">
                <a:solidFill>
                  <a:schemeClr val="tx1"/>
                </a:solidFill>
              </a:rPr>
              <a:t>ERP</a:t>
            </a:r>
            <a:r>
              <a:rPr lang="ko-KR" altLang="en-US" sz="1200" dirty="0">
                <a:solidFill>
                  <a:schemeClr val="tx1"/>
                </a:solidFill>
              </a:rPr>
              <a:t>시스템을 학습하고 </a:t>
            </a:r>
          </a:p>
          <a:p>
            <a:pPr algn="just"/>
            <a:r>
              <a:rPr lang="ko-KR" altLang="en-US" sz="1200" dirty="0">
                <a:solidFill>
                  <a:schemeClr val="tx1"/>
                </a:solidFill>
              </a:rPr>
              <a:t>익히며 </a:t>
            </a:r>
            <a:r>
              <a:rPr lang="ko-KR" altLang="en-US" sz="1200" dirty="0" err="1">
                <a:solidFill>
                  <a:schemeClr val="tx1"/>
                </a:solidFill>
              </a:rPr>
              <a:t>만들어가기</a:t>
            </a:r>
            <a:r>
              <a:rPr lang="ko-KR" altLang="en-US" sz="1200" dirty="0">
                <a:solidFill>
                  <a:schemeClr val="tx1"/>
                </a:solidFill>
              </a:rPr>
              <a:t> 까지 조원들과 함께 </a:t>
            </a:r>
            <a:r>
              <a:rPr lang="ko-KR" altLang="en-US" sz="1200" dirty="0" err="1">
                <a:solidFill>
                  <a:schemeClr val="tx1"/>
                </a:solidFill>
              </a:rPr>
              <a:t>밤새가며</a:t>
            </a:r>
            <a:r>
              <a:rPr lang="ko-KR" altLang="en-US" sz="1200" dirty="0">
                <a:solidFill>
                  <a:schemeClr val="tx1"/>
                </a:solidFill>
              </a:rPr>
              <a:t> 고생한 수개월간의 기억들을 잊지 못할 것입니다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화면상에 보여지는 단순한 자료와 나열과 </a:t>
            </a:r>
            <a:r>
              <a:rPr lang="en-US" altLang="ko-KR" sz="1200" dirty="0">
                <a:solidFill>
                  <a:schemeClr val="tx1"/>
                </a:solidFill>
              </a:rPr>
              <a:t>UI </a:t>
            </a:r>
            <a:r>
              <a:rPr lang="ko-KR" altLang="en-US" sz="1200" dirty="0">
                <a:solidFill>
                  <a:schemeClr val="tx1"/>
                </a:solidFill>
              </a:rPr>
              <a:t>및 검색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입력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수정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삭제 및 기타 다양한 양식의 버튼 및 텍스트들이 실제 </a:t>
            </a:r>
          </a:p>
          <a:p>
            <a:pPr algn="just"/>
            <a:r>
              <a:rPr lang="ko-KR" altLang="en-US" sz="1200" dirty="0">
                <a:solidFill>
                  <a:schemeClr val="tx1"/>
                </a:solidFill>
              </a:rPr>
              <a:t>코딩상으로는 얼마나 많은 코드가 사용되고 얼마나 길고 복잡하게 </a:t>
            </a:r>
            <a:r>
              <a:rPr lang="ko-KR" altLang="en-US" sz="1200" dirty="0" err="1">
                <a:solidFill>
                  <a:schemeClr val="tx1"/>
                </a:solidFill>
              </a:rPr>
              <a:t>상호연결되어</a:t>
            </a:r>
            <a:r>
              <a:rPr lang="ko-KR" altLang="en-US" sz="1200" dirty="0">
                <a:solidFill>
                  <a:schemeClr val="tx1"/>
                </a:solidFill>
              </a:rPr>
              <a:t> 작용되는지 알 수 있었으며 이러한 </a:t>
            </a:r>
          </a:p>
          <a:p>
            <a:pPr algn="just"/>
            <a:r>
              <a:rPr lang="ko-KR" altLang="en-US" sz="1200" dirty="0">
                <a:solidFill>
                  <a:schemeClr val="tx1"/>
                </a:solidFill>
              </a:rPr>
              <a:t>기술들을 적극적으로 잘 활용하기 위해선 </a:t>
            </a:r>
            <a:r>
              <a:rPr lang="en-US" altLang="ko-KR" sz="1200" dirty="0">
                <a:solidFill>
                  <a:schemeClr val="tx1"/>
                </a:solidFill>
              </a:rPr>
              <a:t>Java, Spring, Oracle, html </a:t>
            </a:r>
            <a:r>
              <a:rPr lang="ko-KR" altLang="en-US" sz="1200" dirty="0">
                <a:solidFill>
                  <a:schemeClr val="tx1"/>
                </a:solidFill>
              </a:rPr>
              <a:t>등을 포함한 다양한 기술들을 다양하게 숙지하고 </a:t>
            </a:r>
          </a:p>
          <a:p>
            <a:pPr algn="just"/>
            <a:r>
              <a:rPr lang="ko-KR" altLang="en-US" sz="1200" dirty="0">
                <a:solidFill>
                  <a:schemeClr val="tx1"/>
                </a:solidFill>
              </a:rPr>
              <a:t>각 코딩들의 명령체계의 연결흐름이 어떻게 연결되는 지 잘 이해하며 이렇게 축적된 기술들을 잘 활용할 줄 알아야 함을</a:t>
            </a:r>
          </a:p>
          <a:p>
            <a:pPr algn="just"/>
            <a:r>
              <a:rPr lang="ko-KR" altLang="en-US" sz="1200" dirty="0">
                <a:solidFill>
                  <a:schemeClr val="tx1"/>
                </a:solidFill>
              </a:rPr>
              <a:t>깨닫게 되었습니다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팀원들과 함께 만들어간 </a:t>
            </a:r>
            <a:r>
              <a:rPr lang="en-US" altLang="ko-KR" sz="1200" dirty="0">
                <a:solidFill>
                  <a:schemeClr val="tx1"/>
                </a:solidFill>
              </a:rPr>
              <a:t>ERP </a:t>
            </a:r>
            <a:r>
              <a:rPr lang="ko-KR" altLang="en-US" sz="1200" dirty="0">
                <a:solidFill>
                  <a:schemeClr val="tx1"/>
                </a:solidFill>
              </a:rPr>
              <a:t>시스템의 완성을 한 지금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앞으로도 이러한 값진 경험들을 자주 찾고 접하여 자신이 보유한</a:t>
            </a:r>
          </a:p>
          <a:p>
            <a:pPr algn="just"/>
            <a:r>
              <a:rPr lang="ko-KR" altLang="en-US" sz="1200" dirty="0">
                <a:solidFill>
                  <a:schemeClr val="tx1"/>
                </a:solidFill>
              </a:rPr>
              <a:t>기술들을 성장시켜 나아갈 것을 다짐하며 지금껏 서로의 부족한 부분을 채워주고 서로의 입장을 이해해주며 어려운 순간</a:t>
            </a:r>
          </a:p>
          <a:p>
            <a:pPr algn="just"/>
            <a:r>
              <a:rPr lang="ko-KR" altLang="en-US" sz="1200" dirty="0">
                <a:solidFill>
                  <a:schemeClr val="tx1"/>
                </a:solidFill>
              </a:rPr>
              <a:t>을 함께 노력해서 </a:t>
            </a:r>
            <a:r>
              <a:rPr lang="ko-KR" altLang="en-US" sz="1200" dirty="0" err="1">
                <a:solidFill>
                  <a:schemeClr val="tx1"/>
                </a:solidFill>
              </a:rPr>
              <a:t>해쳐나가</a:t>
            </a:r>
            <a:r>
              <a:rPr lang="ko-KR" altLang="en-US" sz="1200" dirty="0">
                <a:solidFill>
                  <a:schemeClr val="tx1"/>
                </a:solidFill>
              </a:rPr>
              <a:t> 준 팀원들께 감사의 말을 전하고 싶습니다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2F935D-2B69-48BD-97B8-4826BE11F668}"/>
              </a:ext>
            </a:extLst>
          </p:cNvPr>
          <p:cNvSpPr txBox="1"/>
          <p:nvPr/>
        </p:nvSpPr>
        <p:spPr>
          <a:xfrm>
            <a:off x="6775595" y="1837085"/>
            <a:ext cx="206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최현준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B15289-2BFA-4E3E-910B-87BA785CFCC8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39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16258A-57B0-43F9-BF91-FBE32105DDF5}"/>
              </a:ext>
            </a:extLst>
          </p:cNvPr>
          <p:cNvSpPr/>
          <p:nvPr/>
        </p:nvSpPr>
        <p:spPr>
          <a:xfrm>
            <a:off x="6636952" y="1499401"/>
            <a:ext cx="4949040" cy="4812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84D731-9AEA-4C45-AB73-1A837FFFF731}"/>
              </a:ext>
            </a:extLst>
          </p:cNvPr>
          <p:cNvSpPr/>
          <p:nvPr/>
        </p:nvSpPr>
        <p:spPr>
          <a:xfrm>
            <a:off x="1533942" y="1499402"/>
            <a:ext cx="4949040" cy="48129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9050C12-E771-441D-A186-AAAB5E24251C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9E38C7C-2DA7-4125-A325-B2883059A509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463C57-D277-450E-90E5-E5F555097563}"/>
                </a:ext>
              </a:extLst>
            </p:cNvPr>
            <p:cNvSpPr txBox="1"/>
            <p:nvPr/>
          </p:nvSpPr>
          <p:spPr>
            <a:xfrm>
              <a:off x="995462" y="255657"/>
              <a:ext cx="13644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  <a:endParaRPr lang="en-US" altLang="ko-KR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0890362-CE61-4C88-B7C9-90B030A896E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67C3AA-0512-480F-B589-E7F4E9123D4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9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1F66808-3BCE-4158-9283-88068B660EAB}"/>
              </a:ext>
            </a:extLst>
          </p:cNvPr>
          <p:cNvSpPr txBox="1"/>
          <p:nvPr/>
        </p:nvSpPr>
        <p:spPr>
          <a:xfrm>
            <a:off x="1660116" y="2479981"/>
            <a:ext cx="469669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저는 이번 프로젝트를 하면서 기본이 얼마나 중요한지를 </a:t>
            </a:r>
            <a:r>
              <a:rPr lang="ko-KR" altLang="en-US" sz="1200" dirty="0" err="1"/>
              <a:t>깨달았습니다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프로젝트를 진행하기 전에 강의를 </a:t>
            </a:r>
            <a:r>
              <a:rPr lang="ko-KR" altLang="en-US" sz="1200" dirty="0" err="1"/>
              <a:t>들으면서의</a:t>
            </a:r>
            <a:r>
              <a:rPr lang="ko-KR" altLang="en-US" sz="1200" dirty="0"/>
              <a:t> 느낌과 실제로 프로젝트를 </a:t>
            </a:r>
            <a:r>
              <a:rPr lang="ko-KR" altLang="en-US" sz="1200" dirty="0" err="1"/>
              <a:t>진행하면서의</a:t>
            </a:r>
            <a:r>
              <a:rPr lang="ko-KR" altLang="en-US" sz="1200" dirty="0"/>
              <a:t> 느낌이 다르다는 것을</a:t>
            </a:r>
          </a:p>
          <a:p>
            <a:r>
              <a:rPr lang="ko-KR" altLang="en-US" sz="1200" dirty="0"/>
              <a:t>느끼게 </a:t>
            </a:r>
            <a:r>
              <a:rPr lang="ko-KR" altLang="en-US" sz="1200" dirty="0" err="1"/>
              <a:t>된게</a:t>
            </a:r>
            <a:r>
              <a:rPr lang="en-US" altLang="ko-KR" sz="1200" dirty="0"/>
              <a:t>,  </a:t>
            </a:r>
            <a:r>
              <a:rPr lang="ko-KR" altLang="en-US" sz="1200" dirty="0"/>
              <a:t>강의시간에 배우지 않은 </a:t>
            </a:r>
            <a:r>
              <a:rPr lang="ko-KR" altLang="en-US" sz="1200" dirty="0" err="1"/>
              <a:t>내용인줄</a:t>
            </a:r>
            <a:r>
              <a:rPr lang="ko-KR" altLang="en-US" sz="1200" dirty="0"/>
              <a:t> 알았는데</a:t>
            </a:r>
            <a:r>
              <a:rPr lang="en-US" altLang="ko-KR" sz="1200" dirty="0"/>
              <a:t>, </a:t>
            </a:r>
            <a:r>
              <a:rPr lang="ko-KR" altLang="en-US" sz="1200" dirty="0"/>
              <a:t>직접 찾아보면서 이미 배웠던 내용이었다는 것을</a:t>
            </a:r>
          </a:p>
          <a:p>
            <a:r>
              <a:rPr lang="ko-KR" altLang="en-US" sz="1200" dirty="0"/>
              <a:t>알게 되면서 제가 놓친 부분에 대해 다시 한 번 상기 할 수 있었고</a:t>
            </a:r>
            <a:r>
              <a:rPr lang="en-US" altLang="ko-KR" sz="1200" dirty="0"/>
              <a:t>, </a:t>
            </a:r>
            <a:r>
              <a:rPr lang="ko-KR" altLang="en-US" sz="1200" dirty="0"/>
              <a:t>기초를 정말 잘 </a:t>
            </a:r>
            <a:r>
              <a:rPr lang="ko-KR" altLang="en-US" sz="1200" dirty="0" err="1"/>
              <a:t>다져놔야</a:t>
            </a:r>
            <a:r>
              <a:rPr lang="ko-KR" altLang="en-US" sz="1200" dirty="0"/>
              <a:t>  나머지 </a:t>
            </a:r>
          </a:p>
          <a:p>
            <a:r>
              <a:rPr lang="ko-KR" altLang="en-US" sz="1200" dirty="0"/>
              <a:t>내용들 또한 이해할 수 있다는 것을 알았습니다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그리고 협업과 시간이 얼마나 중요한지 대해서도 </a:t>
            </a:r>
            <a:r>
              <a:rPr lang="ko-KR" altLang="en-US" sz="1200" dirty="0" err="1"/>
              <a:t>알게되었습니다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 err="1"/>
              <a:t>팀원들간의</a:t>
            </a:r>
            <a:r>
              <a:rPr lang="ko-KR" altLang="en-US" sz="1200" dirty="0"/>
              <a:t> 많은 소통을 하면서 </a:t>
            </a:r>
            <a:r>
              <a:rPr lang="ko-KR" altLang="en-US" sz="1200" dirty="0" err="1"/>
              <a:t>서로간에</a:t>
            </a:r>
            <a:r>
              <a:rPr lang="ko-KR" altLang="en-US" sz="1200" dirty="0"/>
              <a:t> 배려를 할 줄 알아야 한다는 것과 모르는 부분이 </a:t>
            </a:r>
            <a:r>
              <a:rPr lang="ko-KR" altLang="en-US" sz="1200" dirty="0" err="1"/>
              <a:t>있을시엔</a:t>
            </a:r>
            <a:endParaRPr lang="ko-KR" altLang="en-US" sz="1200" dirty="0"/>
          </a:p>
          <a:p>
            <a:r>
              <a:rPr lang="ko-KR" altLang="en-US" sz="1200" dirty="0"/>
              <a:t>검색을 통해 직접 알아가거나 팀원들에게 물어보면서 다시 깨달을 수 있었습니다 </a:t>
            </a:r>
          </a:p>
          <a:p>
            <a:r>
              <a:rPr lang="ko-KR" altLang="en-US" sz="1200" dirty="0"/>
              <a:t>또</a:t>
            </a:r>
            <a:r>
              <a:rPr lang="en-US" altLang="ko-KR" sz="1200" dirty="0"/>
              <a:t>, </a:t>
            </a:r>
            <a:r>
              <a:rPr lang="ko-KR" altLang="en-US" sz="1200" dirty="0"/>
              <a:t>정해진 프로젝트 기간안에 제가 맡은 부분에 대해</a:t>
            </a:r>
          </a:p>
          <a:p>
            <a:r>
              <a:rPr lang="ko-KR" altLang="en-US" sz="1200" dirty="0"/>
              <a:t>빠르 효율적으로  완성시키기 위해서는 어떤 방식으로 코드를 </a:t>
            </a:r>
            <a:r>
              <a:rPr lang="ko-KR" altLang="en-US" sz="1200" dirty="0" err="1"/>
              <a:t>짜야하고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얼만큼에</a:t>
            </a:r>
            <a:r>
              <a:rPr lang="ko-KR" altLang="en-US" sz="1200" dirty="0"/>
              <a:t> 시간을 할당해야 </a:t>
            </a:r>
          </a:p>
          <a:p>
            <a:r>
              <a:rPr lang="ko-KR" altLang="en-US" sz="1200" dirty="0"/>
              <a:t>하는지에  대해 신경을 많이 쓰면서 저의 부족함도 알았고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그것을 어떻게 </a:t>
            </a:r>
            <a:r>
              <a:rPr lang="ko-KR" altLang="en-US" sz="1200" dirty="0" err="1"/>
              <a:t>고쳐나가야</a:t>
            </a:r>
            <a:r>
              <a:rPr lang="ko-KR" altLang="en-US" sz="1200" dirty="0"/>
              <a:t> 할지에 대해 많은 생각을 할 수 있었던 시간이었던 것 같습니다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C21EC-F23E-40C3-9D94-531E308A98F6}"/>
              </a:ext>
            </a:extLst>
          </p:cNvPr>
          <p:cNvSpPr txBox="1"/>
          <p:nvPr/>
        </p:nvSpPr>
        <p:spPr>
          <a:xfrm>
            <a:off x="1677700" y="1837085"/>
            <a:ext cx="206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송효재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21CD9F-60EA-4230-AE14-C61FF0796256}"/>
              </a:ext>
            </a:extLst>
          </p:cNvPr>
          <p:cNvSpPr txBox="1"/>
          <p:nvPr/>
        </p:nvSpPr>
        <p:spPr>
          <a:xfrm>
            <a:off x="6775595" y="2450985"/>
            <a:ext cx="4671753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r>
              <a:rPr lang="ko-KR" altLang="en-US" sz="1200" dirty="0"/>
              <a:t>주간 매일같이 모여 진행한 프로젝트가 잘 마무리 되어서 감사하게 생각합니다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아이디어 회의부터 역할분담</a:t>
            </a:r>
            <a:r>
              <a:rPr lang="en-US" altLang="ko-KR" sz="1200" dirty="0"/>
              <a:t>, </a:t>
            </a:r>
            <a:r>
              <a:rPr lang="ko-KR" altLang="en-US" sz="1200" dirty="0"/>
              <a:t>개발하는 과정까지 소통과 협업의 필요성을 느끼게 된 프로젝트 였다고 생각합니다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소통과 협업하는 과정에서 배려와 인내는 팀 프로젝트에 가장 중요한 역할을 한다는 것을 느꼈습니다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프로젝트의 시작에 맞물려 기대했던 방향과 다르게 수정할 사항들도 많았고</a:t>
            </a:r>
            <a:r>
              <a:rPr lang="en-US" altLang="ko-KR" sz="1200" dirty="0"/>
              <a:t>, </a:t>
            </a:r>
            <a:r>
              <a:rPr lang="ko-KR" altLang="en-US" sz="1200" dirty="0"/>
              <a:t>그 과정 중에는 데이터 수정부터 시작하여</a:t>
            </a:r>
          </a:p>
          <a:p>
            <a:r>
              <a:rPr lang="ko-KR" altLang="en-US" sz="1200" dirty="0"/>
              <a:t>화면 출력에 대한 부분까지 계속된 작업 변경을 통해 깨달은 점은 시간이 많이 들더라도 초기 </a:t>
            </a:r>
            <a:r>
              <a:rPr lang="en-US" altLang="ko-KR" sz="1200" dirty="0"/>
              <a:t>UI </a:t>
            </a:r>
            <a:r>
              <a:rPr lang="ko-KR" altLang="en-US" sz="1200" dirty="0"/>
              <a:t>구성을 사용자가 사용하기 쉽게 그리고 기능상의 충분한 고려를 한 후에 </a:t>
            </a:r>
          </a:p>
          <a:p>
            <a:r>
              <a:rPr lang="ko-KR" altLang="en-US" sz="1200" dirty="0"/>
              <a:t>설계를 </a:t>
            </a:r>
            <a:r>
              <a:rPr lang="ko-KR" altLang="en-US" sz="1200" dirty="0" err="1"/>
              <a:t>해야한</a:t>
            </a:r>
            <a:r>
              <a:rPr lang="ko-KR" altLang="en-US" sz="1200" dirty="0"/>
              <a:t> 다는 점을 알게 되었습니다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또한 협업의 가장 중요한 통합 과정에서 일어날 문제를 충분히 예측을 한 후에 합당한 가이드 라인을 가지고 작업을 해야만 </a:t>
            </a:r>
            <a:r>
              <a:rPr lang="ko-KR" altLang="en-US" sz="1200" dirty="0" err="1"/>
              <a:t>원할한</a:t>
            </a:r>
            <a:r>
              <a:rPr lang="ko-KR" altLang="en-US" sz="1200" dirty="0"/>
              <a:t> 작업이 이루어 질 수 있음을 확인하게 되었습니다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마지막으로 고생한 팀원분들께는 정말 고생 많으셨습니다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감사합니다</a:t>
            </a:r>
            <a:r>
              <a:rPr lang="en-US" altLang="ko-KR" sz="1200" dirty="0"/>
              <a:t>.</a:t>
            </a:r>
          </a:p>
          <a:p>
            <a:endParaRPr lang="ko-KR" alt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2F935D-2B69-48BD-97B8-4826BE11F668}"/>
              </a:ext>
            </a:extLst>
          </p:cNvPr>
          <p:cNvSpPr txBox="1"/>
          <p:nvPr/>
        </p:nvSpPr>
        <p:spPr>
          <a:xfrm>
            <a:off x="6775595" y="1837085"/>
            <a:ext cx="206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심영섭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E62306-A88A-4EF9-8967-0FD70C685F2F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59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7C015152-B178-46A8-9BA9-28E23524724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8FD9E2F-CBF3-4938-AC12-9A5504B6B9CB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135535-FFE6-4E60-991D-915D3D2BE8C5}"/>
                </a:ext>
              </a:extLst>
            </p:cNvPr>
            <p:cNvSpPr txBox="1"/>
            <p:nvPr/>
          </p:nvSpPr>
          <p:spPr>
            <a:xfrm>
              <a:off x="995462" y="118932"/>
              <a:ext cx="74237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데이터베이스 설계서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(ERD)</a:t>
              </a:r>
              <a:endParaRPr lang="ko-KR" altLang="en-US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402955C-C68D-46DB-B9EC-76E48661DF7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B9DFDF-DA28-49E8-9212-D3D1AE4CE4C3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4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3" name="내용 개체 틀 7">
            <a:extLst>
              <a:ext uri="{FF2B5EF4-FFF2-40B4-BE49-F238E27FC236}">
                <a16:creationId xmlns:a16="http://schemas.microsoft.com/office/drawing/2014/main" id="{CA5AA5DC-1C40-49E4-B56F-97DF797FD7FF}"/>
              </a:ext>
            </a:extLst>
          </p:cNvPr>
          <p:cNvSpPr txBox="1">
            <a:spLocks/>
          </p:cNvSpPr>
          <p:nvPr/>
        </p:nvSpPr>
        <p:spPr>
          <a:xfrm>
            <a:off x="9521879" y="1261643"/>
            <a:ext cx="2199065" cy="49164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/>
              <a:t>데이터 베이스 설명</a:t>
            </a:r>
            <a:r>
              <a:rPr lang="en-US" altLang="ko-KR" sz="1400" dirty="0"/>
              <a:t>: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총 </a:t>
            </a:r>
            <a:r>
              <a:rPr lang="en-US" altLang="ko-KR" sz="1400" dirty="0"/>
              <a:t>25 </a:t>
            </a:r>
            <a:r>
              <a:rPr lang="ko-KR" altLang="en-US" sz="1400" dirty="0"/>
              <a:t>테이블로 구성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카테고리별로 분류하여 대분류 구성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가전 속성 테이블</a:t>
            </a:r>
            <a:br>
              <a:rPr lang="en-US" altLang="ko-KR" sz="1400" dirty="0"/>
            </a:br>
            <a:r>
              <a:rPr lang="en-US" altLang="ko-KR" sz="1400" dirty="0"/>
              <a:t>,TV </a:t>
            </a:r>
            <a:r>
              <a:rPr lang="ko-KR" altLang="en-US" sz="1400" dirty="0"/>
              <a:t>속성 테이블</a:t>
            </a:r>
            <a:br>
              <a:rPr lang="en-US" altLang="ko-KR" sz="1400" dirty="0"/>
            </a:br>
            <a:r>
              <a:rPr lang="en-US" altLang="ko-KR" sz="1400" dirty="0"/>
              <a:t>,PC</a:t>
            </a:r>
            <a:r>
              <a:rPr lang="ko-KR" altLang="en-US" sz="1400" dirty="0"/>
              <a:t> 속성 테이블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모바일 속성 테이블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공통속성 테이블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게시판 테이블 등으로 분류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각 속성테이블</a:t>
            </a:r>
            <a:r>
              <a:rPr lang="en-US" altLang="ko-KR" sz="1400" dirty="0"/>
              <a:t>(</a:t>
            </a:r>
            <a:r>
              <a:rPr lang="ko-KR" altLang="en-US" sz="1400" dirty="0"/>
              <a:t>대분류</a:t>
            </a:r>
            <a:r>
              <a:rPr lang="en-US" altLang="ko-KR" sz="1400" dirty="0"/>
              <a:t>)</a:t>
            </a:r>
            <a:r>
              <a:rPr lang="ko-KR" altLang="en-US" sz="1400" dirty="0"/>
              <a:t> 하위에 중분류 소분류 테이블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재고관리를 위한 입고</a:t>
            </a:r>
            <a:r>
              <a:rPr lang="en-US" altLang="ko-KR" sz="1400" dirty="0"/>
              <a:t>, </a:t>
            </a:r>
            <a:r>
              <a:rPr lang="ko-KR" altLang="en-US" sz="1400" dirty="0"/>
              <a:t>출고 테이블</a:t>
            </a:r>
            <a:endParaRPr lang="en-US" altLang="ko-KR" sz="14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3528705-282F-41CD-85F8-47256D4D9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4" y="1260542"/>
            <a:ext cx="8928430" cy="49175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1718A3-E899-486D-A69B-FCD6C82B3A54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590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16258A-57B0-43F9-BF91-FBE32105DDF5}"/>
              </a:ext>
            </a:extLst>
          </p:cNvPr>
          <p:cNvSpPr/>
          <p:nvPr/>
        </p:nvSpPr>
        <p:spPr>
          <a:xfrm>
            <a:off x="6636952" y="1499401"/>
            <a:ext cx="4949040" cy="4812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84D731-9AEA-4C45-AB73-1A837FFFF731}"/>
              </a:ext>
            </a:extLst>
          </p:cNvPr>
          <p:cNvSpPr/>
          <p:nvPr/>
        </p:nvSpPr>
        <p:spPr>
          <a:xfrm>
            <a:off x="1533942" y="1499402"/>
            <a:ext cx="4949040" cy="48129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9050C12-E771-441D-A186-AAAB5E24251C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9E38C7C-2DA7-4125-A325-B2883059A509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463C57-D277-450E-90E5-E5F555097563}"/>
                </a:ext>
              </a:extLst>
            </p:cNvPr>
            <p:cNvSpPr txBox="1"/>
            <p:nvPr/>
          </p:nvSpPr>
          <p:spPr>
            <a:xfrm>
              <a:off x="995462" y="255657"/>
              <a:ext cx="13644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  <a:endParaRPr lang="en-US" altLang="ko-KR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0890362-CE61-4C88-B7C9-90B030A896E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67C3AA-0512-480F-B589-E7F4E9123D4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9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1F66808-3BCE-4158-9283-88068B660EAB}"/>
              </a:ext>
            </a:extLst>
          </p:cNvPr>
          <p:cNvSpPr txBox="1"/>
          <p:nvPr/>
        </p:nvSpPr>
        <p:spPr>
          <a:xfrm>
            <a:off x="1660116" y="2479981"/>
            <a:ext cx="46966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제가 직접 프로젝트를 하기 전 제 마음 속 이상적 개발자는 컴퓨터 앞에 혼자 앉아 남들이 해내지 못하는 일을 척척 해내는 개발자였습니다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그러나 제가 이번에 경험한 프로젝트는 컴퓨터 앞에 앉기 전이 중요하다는 것을 가르쳐주었습니다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저희는 주제를 결정하는 것이 다른 조보다 늦었고 마음이 조급했습니다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일단 시작하자는 생각으로 작업을 시작했고 처음에는 </a:t>
            </a:r>
            <a:r>
              <a:rPr lang="ko-KR" altLang="en-US" sz="1200" dirty="0" err="1"/>
              <a:t>순조로운듯</a:t>
            </a:r>
            <a:r>
              <a:rPr lang="ko-KR" altLang="en-US" sz="1200" dirty="0"/>
              <a:t> 했으나 서로의 작업물을 합치는 과정에서 계속해서 에러가 발생했습니다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이를 해결하는데 많은 시간이 필요했지만 해결책은 허무한 것이 대부분이었습니다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이 일 이후로 새로 만든 것을 기존 결과물과 합칠 때는 팀장과 만든 사람이 먼저 소통 후에 함께 하는 것을 원칙으로 하게 되었습니다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그리고 꼼꼼히 주석을 추가했습니다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이러한 시행착오를 거치며 점점 나아졌기 때문에 주말도 없이 매일 지하철 막차를 타기 위해 뛰었던 시간들이 지금은 좋은 기억으로 남아있습니다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저는 프로젝트를 겪으며 개발자에게는 자신의 생각을 정확히 전달하고 공유하는 능력이 필수라는 것을 배웠습니다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컴퓨터 앞에 앉아 코딩에 집중하는 시간은 혼자이기 때문에 더더욱 의사소통 능력이 필수적이라는 것을 잊지 않는 개발자가 될 것입니다</a:t>
            </a:r>
            <a:r>
              <a:rPr lang="en-US" altLang="ko-KR" sz="12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C21EC-F23E-40C3-9D94-531E308A98F6}"/>
              </a:ext>
            </a:extLst>
          </p:cNvPr>
          <p:cNvSpPr txBox="1"/>
          <p:nvPr/>
        </p:nvSpPr>
        <p:spPr>
          <a:xfrm>
            <a:off x="1677700" y="1837085"/>
            <a:ext cx="206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장영일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21CD9F-60EA-4230-AE14-C61FF0796256}"/>
              </a:ext>
            </a:extLst>
          </p:cNvPr>
          <p:cNvSpPr txBox="1"/>
          <p:nvPr/>
        </p:nvSpPr>
        <p:spPr>
          <a:xfrm>
            <a:off x="6775595" y="2450985"/>
            <a:ext cx="46717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프로젝트를 하면서 처음으로 팀활동을 하게 되었는데 정말 좋은 </a:t>
            </a:r>
            <a:r>
              <a:rPr lang="ko-KR" altLang="en-US" sz="1200" dirty="0" err="1"/>
              <a:t>경험이였습니다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팀원과 같이 작업하고 그 과정에서 서로 배우는 것이 많았습니다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또한 서로 시간을 맞추고 새벽까지 밤을 새우는 과정을 겪으면서 프로젝트가 진행되고 완성되어가는 모습을 보면서 뿌듯함을 느꼈습니다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또한 팀개발을 한다는 것이 </a:t>
            </a:r>
            <a:r>
              <a:rPr lang="ko-KR" altLang="en-US" sz="1200" dirty="0" err="1"/>
              <a:t>쉬운일이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아니라는것을</a:t>
            </a:r>
            <a:r>
              <a:rPr lang="ko-KR" altLang="en-US" sz="1200" dirty="0"/>
              <a:t> 알았습니다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처음에는 서로 </a:t>
            </a:r>
            <a:r>
              <a:rPr lang="ko-KR" altLang="en-US" sz="1200" dirty="0" err="1"/>
              <a:t>역활을</a:t>
            </a:r>
            <a:r>
              <a:rPr lang="ko-KR" altLang="en-US" sz="1200" dirty="0"/>
              <a:t> 정하고 그 </a:t>
            </a:r>
            <a:r>
              <a:rPr lang="ko-KR" altLang="en-US" sz="1200" dirty="0" err="1"/>
              <a:t>역활을</a:t>
            </a:r>
            <a:r>
              <a:rPr lang="ko-KR" altLang="en-US" sz="1200" dirty="0"/>
              <a:t> 잘 수행하기만 하면 되지 않을까 </a:t>
            </a:r>
            <a:r>
              <a:rPr lang="ko-KR" altLang="en-US" sz="1200" dirty="0" err="1"/>
              <a:t>라고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생각했었습니다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하지만 각자의 결과물을 합치는 과정에서 </a:t>
            </a:r>
            <a:r>
              <a:rPr lang="ko-KR" altLang="en-US" sz="1200" dirty="0" err="1"/>
              <a:t>서로간의</a:t>
            </a:r>
            <a:r>
              <a:rPr lang="ko-KR" altLang="en-US" sz="1200" dirty="0"/>
              <a:t> 코드가 이해가 안되거나 오류가 나는 일이 발생했습니다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그래서 각 코드에 주석을 달거나 공백으로 표시하는 등의 방법을 사용해 코드의 대한 이해와 </a:t>
            </a:r>
            <a:r>
              <a:rPr lang="ko-KR" altLang="en-US" sz="1200" dirty="0" err="1"/>
              <a:t>합칠때의</a:t>
            </a:r>
            <a:r>
              <a:rPr lang="ko-KR" altLang="en-US" sz="1200" dirty="0"/>
              <a:t> 오류를 최대한 방지하기위해 노력했습니다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이 과정에서 팀개발에 좋은 습관을 만들게 </a:t>
            </a:r>
            <a:r>
              <a:rPr lang="ko-KR" altLang="en-US" sz="1200" dirty="0" err="1"/>
              <a:t>된거같습니다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그리고 프로젝트를 하며 </a:t>
            </a:r>
            <a:r>
              <a:rPr lang="en-US" altLang="ko-KR" sz="1200" dirty="0"/>
              <a:t>JavaScript</a:t>
            </a:r>
            <a:r>
              <a:rPr lang="ko-KR" altLang="en-US" sz="1200" dirty="0"/>
              <a:t>와 </a:t>
            </a:r>
            <a:r>
              <a:rPr lang="en-US" altLang="ko-KR" sz="1200" dirty="0"/>
              <a:t>Spring </a:t>
            </a:r>
            <a:r>
              <a:rPr lang="ko-KR" altLang="en-US" sz="1200" dirty="0"/>
              <a:t>사용 숙련도가 많이 늘어났습니다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또한 </a:t>
            </a:r>
            <a:r>
              <a:rPr lang="en-US" altLang="ko-KR" sz="1200" dirty="0"/>
              <a:t>DB</a:t>
            </a:r>
            <a:r>
              <a:rPr lang="ko-KR" altLang="en-US" sz="1200" dirty="0"/>
              <a:t>에서 데이터를 가져오는 과정과 </a:t>
            </a:r>
            <a:r>
              <a:rPr lang="en-US" altLang="ko-KR" sz="1200" dirty="0"/>
              <a:t>DB</a:t>
            </a:r>
            <a:r>
              <a:rPr lang="ko-KR" altLang="en-US" sz="1200" dirty="0"/>
              <a:t>에 데이터를 넣는 과정에서 다양한 쿼리를 만들어 더 능숙히 쿼리를 작성할 수 있게 되었습니다</a:t>
            </a:r>
            <a:r>
              <a:rPr lang="en-US" altLang="ko-KR" sz="12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2F935D-2B69-48BD-97B8-4826BE11F668}"/>
              </a:ext>
            </a:extLst>
          </p:cNvPr>
          <p:cNvSpPr txBox="1"/>
          <p:nvPr/>
        </p:nvSpPr>
        <p:spPr>
          <a:xfrm>
            <a:off x="6775595" y="1837085"/>
            <a:ext cx="206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주영일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4FC5F9-C946-456F-948C-44314482D786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56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16258A-57B0-43F9-BF91-FBE32105DDF5}"/>
              </a:ext>
            </a:extLst>
          </p:cNvPr>
          <p:cNvSpPr/>
          <p:nvPr/>
        </p:nvSpPr>
        <p:spPr>
          <a:xfrm>
            <a:off x="6636952" y="1499401"/>
            <a:ext cx="4949040" cy="4812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84D731-9AEA-4C45-AB73-1A837FFFF731}"/>
              </a:ext>
            </a:extLst>
          </p:cNvPr>
          <p:cNvSpPr/>
          <p:nvPr/>
        </p:nvSpPr>
        <p:spPr>
          <a:xfrm>
            <a:off x="1533942" y="1499402"/>
            <a:ext cx="4949040" cy="48129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9050C12-E771-441D-A186-AAAB5E24251C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9E38C7C-2DA7-4125-A325-B2883059A509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463C57-D277-450E-90E5-E5F555097563}"/>
                </a:ext>
              </a:extLst>
            </p:cNvPr>
            <p:cNvSpPr txBox="1"/>
            <p:nvPr/>
          </p:nvSpPr>
          <p:spPr>
            <a:xfrm>
              <a:off x="995462" y="255657"/>
              <a:ext cx="13644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  <a:endParaRPr lang="en-US" altLang="ko-KR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0890362-CE61-4C88-B7C9-90B030A896E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67C3AA-0512-480F-B589-E7F4E9123D4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9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1F66808-3BCE-4158-9283-88068B660EAB}"/>
              </a:ext>
            </a:extLst>
          </p:cNvPr>
          <p:cNvSpPr txBox="1"/>
          <p:nvPr/>
        </p:nvSpPr>
        <p:spPr>
          <a:xfrm>
            <a:off x="1660116" y="2479981"/>
            <a:ext cx="46966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학원 수업 중 예제를 통해 지지고 볶고 펜으로 필기하고 적으며 반복하고 쓰면서 패턴 외우기에만 </a:t>
            </a:r>
            <a:r>
              <a:rPr lang="ko-KR" altLang="en-US" sz="1200" dirty="0" err="1"/>
              <a:t>급급했었습니다</a:t>
            </a:r>
            <a:r>
              <a:rPr lang="en-US" altLang="ko-KR" sz="1200" dirty="0"/>
              <a:t>. </a:t>
            </a:r>
          </a:p>
          <a:p>
            <a:r>
              <a:rPr lang="en-US" altLang="ko-KR" sz="1200" dirty="0"/>
              <a:t> </a:t>
            </a:r>
            <a:r>
              <a:rPr lang="ko-KR" altLang="en-US" sz="1200" dirty="0"/>
              <a:t>그러나 팀 프로젝트를 진행하면서 각자의 파트를 맡아 할 수 있을 정도로 실력이 </a:t>
            </a:r>
            <a:r>
              <a:rPr lang="ko-KR" altLang="en-US" sz="1200" dirty="0" err="1"/>
              <a:t>향샹된걸</a:t>
            </a:r>
            <a:r>
              <a:rPr lang="ko-KR" altLang="en-US" sz="1200" dirty="0"/>
              <a:t> 느꼈고 혼자 했으면 완성도 못해볼 큰 프로젝트를 팀원들과 협업을 통해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</a:p>
          <a:p>
            <a:r>
              <a:rPr lang="ko-KR" altLang="en-US" sz="1200" dirty="0"/>
              <a:t>하나의 웹페이지를 구성도 해보고 앞으로도 협업을 통한 프로젝트 진행을 많이 </a:t>
            </a:r>
            <a:r>
              <a:rPr lang="ko-KR" altLang="en-US" sz="1200" dirty="0" err="1"/>
              <a:t>할텐데</a:t>
            </a:r>
            <a:r>
              <a:rPr lang="en-US" altLang="ko-KR" sz="1200" dirty="0"/>
              <a:t>,</a:t>
            </a:r>
            <a:endParaRPr lang="ko-KR" altLang="en-US" sz="1200" dirty="0"/>
          </a:p>
          <a:p>
            <a:r>
              <a:rPr lang="ko-KR" altLang="en-US" sz="1200" dirty="0"/>
              <a:t>팀프로젝트로 실무에 대한 간접 경험을 해보는 매우 의미 있던 시간이었습니다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</a:t>
            </a:r>
            <a:r>
              <a:rPr lang="ko-KR" altLang="en-US" sz="1200" dirty="0"/>
              <a:t>저희 팀원들 다같이 </a:t>
            </a:r>
            <a:r>
              <a:rPr lang="ko-KR" altLang="en-US" sz="1200" dirty="0" err="1"/>
              <a:t>밤새가며</a:t>
            </a:r>
            <a:r>
              <a:rPr lang="ko-KR" altLang="en-US" sz="1200" dirty="0"/>
              <a:t> 개발한 첫 프로젝트여서 그런지 시간도 많이 들고 팀원들과 많이 친해져서 뜻깊은 프로젝트였습니다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 이번 프로젝트를 </a:t>
            </a:r>
            <a:r>
              <a:rPr lang="ko-KR" altLang="en-US" sz="1200" dirty="0" err="1"/>
              <a:t>발판삼아서</a:t>
            </a:r>
            <a:r>
              <a:rPr lang="ko-KR" altLang="en-US" sz="1200" dirty="0"/>
              <a:t> 앞으로 현업에서 일을 하게 되었을 때 지금까지 해왔던 것들과 같이 팀원들과 함께 어려운 순간을 함께 고민하고 문제를 해결해 나감으로서 더더욱 자신의 역량과 기술을 한단계 상승해 나아가도록 하겠습니다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C21EC-F23E-40C3-9D94-531E308A98F6}"/>
              </a:ext>
            </a:extLst>
          </p:cNvPr>
          <p:cNvSpPr txBox="1"/>
          <p:nvPr/>
        </p:nvSpPr>
        <p:spPr>
          <a:xfrm>
            <a:off x="1677700" y="1837085"/>
            <a:ext cx="206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황성준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21CD9F-60EA-4230-AE14-C61FF0796256}"/>
              </a:ext>
            </a:extLst>
          </p:cNvPr>
          <p:cNvSpPr txBox="1"/>
          <p:nvPr/>
        </p:nvSpPr>
        <p:spPr>
          <a:xfrm>
            <a:off x="6758969" y="2367855"/>
            <a:ext cx="46717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이번 프로젝트를 진행함에 있어서 협업과 기초설계의 중요성을 알게 되었습니다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프로젝트를 진행하는데 각자의 개성이 섞여서 </a:t>
            </a:r>
            <a:r>
              <a:rPr lang="en-US" altLang="ko-KR" sz="1200" dirty="0"/>
              <a:t>DB</a:t>
            </a:r>
            <a:r>
              <a:rPr lang="ko-KR" altLang="en-US" sz="1200" dirty="0"/>
              <a:t>와 서버</a:t>
            </a:r>
            <a:r>
              <a:rPr lang="en-US" altLang="ko-KR" sz="1200" dirty="0"/>
              <a:t>, HTML </a:t>
            </a:r>
            <a:r>
              <a:rPr lang="ko-KR" altLang="en-US" sz="1200" dirty="0"/>
              <a:t>입력양식의 </a:t>
            </a:r>
            <a:r>
              <a:rPr lang="en-US" altLang="ko-KR" sz="1200" dirty="0"/>
              <a:t>name</a:t>
            </a:r>
            <a:r>
              <a:rPr lang="ko-KR" altLang="en-US" sz="1200" dirty="0"/>
              <a:t>값 등의 통일이 제대로 </a:t>
            </a:r>
            <a:r>
              <a:rPr lang="ko-KR" altLang="en-US" sz="1200" dirty="0" err="1"/>
              <a:t>안되서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작업후</a:t>
            </a:r>
            <a:r>
              <a:rPr lang="ko-KR" altLang="en-US" sz="1200" dirty="0"/>
              <a:t> 취합할 때 수많은 에러와 곤란함을 겪었습니다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프로젝트를 진행 할 때 자신이 </a:t>
            </a:r>
            <a:r>
              <a:rPr lang="ko-KR" altLang="en-US" sz="1200" dirty="0" err="1"/>
              <a:t>맡은바만</a:t>
            </a:r>
            <a:r>
              <a:rPr lang="ko-KR" altLang="en-US" sz="1200" dirty="0"/>
              <a:t> 하는 것이 아니라</a:t>
            </a:r>
            <a:r>
              <a:rPr lang="en-US" altLang="ko-KR" sz="1200" dirty="0"/>
              <a:t>, </a:t>
            </a:r>
            <a:r>
              <a:rPr lang="ko-KR" altLang="en-US" sz="1200" dirty="0"/>
              <a:t>팀원과 소통하면서 맞춰가는것과</a:t>
            </a:r>
            <a:r>
              <a:rPr lang="en-US" altLang="ko-KR" sz="1200" dirty="0"/>
              <a:t>, </a:t>
            </a:r>
            <a:r>
              <a:rPr lang="ko-KR" altLang="en-US" sz="1200" dirty="0"/>
              <a:t>꼼꼼하고 세밀한 주석으로 각 기능을 설명해 주는 것 이 필요하다고 느꼈습니다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후기를 작성하면서 프로젝트에서 소통도 중요하지만 기초 설계 역시 너무나 중요하다고 </a:t>
            </a:r>
            <a:r>
              <a:rPr lang="ko-KR" altLang="en-US" sz="1200" dirty="0" err="1"/>
              <a:t>깨달았습니다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프로젝트를 진행 하면서 추가 및 제거되는 컬럼과 기능들이 다수 있었기 때문입니다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저희 팀이 프로젝트 주제와</a:t>
            </a:r>
            <a:r>
              <a:rPr lang="en-US" altLang="ko-KR" sz="1200" dirty="0"/>
              <a:t>, </a:t>
            </a:r>
            <a:r>
              <a:rPr lang="ko-KR" altLang="en-US" sz="1200" dirty="0"/>
              <a:t>역할분담에만 신경을 썼고</a:t>
            </a:r>
            <a:r>
              <a:rPr lang="en-US" altLang="ko-KR" sz="1200" dirty="0"/>
              <a:t>, </a:t>
            </a:r>
            <a:r>
              <a:rPr lang="ko-KR" altLang="en-US" sz="1200" dirty="0"/>
              <a:t>섣불리 프로젝트를 시작 한 게 아닌가 생각이 듭니다</a:t>
            </a:r>
            <a:r>
              <a:rPr lang="en-US" altLang="ko-KR" sz="1200" dirty="0"/>
              <a:t>. </a:t>
            </a:r>
            <a:r>
              <a:rPr lang="ko-KR" altLang="en-US" sz="1200" dirty="0"/>
              <a:t>데이터베이스 테이블 설계와 컬럼 명</a:t>
            </a:r>
            <a:r>
              <a:rPr lang="en-US" altLang="ko-KR" sz="1200" dirty="0"/>
              <a:t>, </a:t>
            </a:r>
            <a:r>
              <a:rPr lang="ko-KR" altLang="en-US" sz="1200" dirty="0"/>
              <a:t>필요한 기술 기능과 </a:t>
            </a:r>
            <a:r>
              <a:rPr lang="en-US" altLang="ko-KR" sz="1200" dirty="0"/>
              <a:t>UI</a:t>
            </a:r>
            <a:r>
              <a:rPr lang="ko-KR" altLang="en-US" sz="1200" dirty="0"/>
              <a:t>등을 먼저 확실하게 설계를 했다면 좀 더 원활한 프로젝트 진행이 되었을 것입니다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처음으로 프로젝트를 진행했지만 팀원과 함께 밤을 지새우며 함께 에러를 찾아내고</a:t>
            </a:r>
            <a:r>
              <a:rPr lang="en-US" altLang="ko-KR" sz="1200" dirty="0"/>
              <a:t>, </a:t>
            </a:r>
            <a:r>
              <a:rPr lang="ko-KR" altLang="en-US" sz="1200" dirty="0"/>
              <a:t>소스를 분석하여 에러를 해결했을 때의 그 짜릿함은 절대 잊지못할 소중한 추억이 되었습니다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많은 고생이 있었지만</a:t>
            </a:r>
            <a:r>
              <a:rPr lang="en-US" altLang="ko-KR" sz="1200" dirty="0"/>
              <a:t>, </a:t>
            </a:r>
            <a:r>
              <a:rPr lang="ko-KR" altLang="en-US" sz="1200" dirty="0"/>
              <a:t>팀원들과 소통도 잘되었고 서로 불편한 것 없이 프로젝트를 진행 할 수 있어서 신경 쓸 것 없이 그동안 배운 것들을 소스코드 분석을 통해 다시 한 번 복습하면서 부족했던 부분을 팀원들과 함께 채워 나갈 수 있었습니다</a:t>
            </a:r>
            <a:r>
              <a:rPr lang="en-US" altLang="ko-KR" sz="1200" dirty="0"/>
              <a:t>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2F935D-2B69-48BD-97B8-4826BE11F668}"/>
              </a:ext>
            </a:extLst>
          </p:cNvPr>
          <p:cNvSpPr txBox="1"/>
          <p:nvPr/>
        </p:nvSpPr>
        <p:spPr>
          <a:xfrm>
            <a:off x="6775595" y="1837085"/>
            <a:ext cx="206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오세황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065F821-FB42-4425-BAD6-854CE1BF9A21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79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3B3BDD-A149-4BFF-BC5E-37ED9C0E81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70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61619F-7F8C-4A76-8E04-36E6E2BF2D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E61D7E-906B-436D-ABB0-D89A776D56FB}"/>
              </a:ext>
            </a:extLst>
          </p:cNvPr>
          <p:cNvSpPr txBox="1"/>
          <p:nvPr/>
        </p:nvSpPr>
        <p:spPr>
          <a:xfrm>
            <a:off x="5281249" y="3198167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/>
              <a:t>-</a:t>
            </a:r>
            <a:r>
              <a:rPr lang="ko-KR" altLang="en-US" sz="2400" spc="600" dirty="0"/>
              <a:t>끝</a:t>
            </a:r>
            <a:r>
              <a:rPr lang="en-US" altLang="ko-KR" sz="2400" spc="600" dirty="0"/>
              <a:t>-</a:t>
            </a:r>
            <a:endParaRPr lang="ko-KR" altLang="en-US" sz="2400" spc="600" dirty="0"/>
          </a:p>
        </p:txBody>
      </p:sp>
    </p:spTree>
    <p:extLst>
      <p:ext uri="{BB962C8B-B14F-4D97-AF65-F5344CB8AC3E}">
        <p14:creationId xmlns:p14="http://schemas.microsoft.com/office/powerpoint/2010/main" val="3257672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26D936-D6F3-4CA4-A8D1-A5318A0460F0}"/>
              </a:ext>
            </a:extLst>
          </p:cNvPr>
          <p:cNvSpPr/>
          <p:nvPr/>
        </p:nvSpPr>
        <p:spPr>
          <a:xfrm>
            <a:off x="4353560" y="1686560"/>
            <a:ext cx="3484880" cy="3484880"/>
          </a:xfrm>
          <a:custGeom>
            <a:avLst/>
            <a:gdLst>
              <a:gd name="connsiteX0" fmla="*/ 0 w 3484880"/>
              <a:gd name="connsiteY0" fmla="*/ 0 h 3484880"/>
              <a:gd name="connsiteX1" fmla="*/ 3484880 w 3484880"/>
              <a:gd name="connsiteY1" fmla="*/ 0 h 3484880"/>
              <a:gd name="connsiteX2" fmla="*/ 3484880 w 3484880"/>
              <a:gd name="connsiteY2" fmla="*/ 3484880 h 3484880"/>
              <a:gd name="connsiteX3" fmla="*/ 0 w 3484880"/>
              <a:gd name="connsiteY3" fmla="*/ 3484880 h 3484880"/>
              <a:gd name="connsiteX4" fmla="*/ 0 w 3484880"/>
              <a:gd name="connsiteY4" fmla="*/ 0 h 348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4880" h="3484880" fill="none" extrusionOk="0">
                <a:moveTo>
                  <a:pt x="0" y="0"/>
                </a:moveTo>
                <a:cubicBezTo>
                  <a:pt x="982382" y="49092"/>
                  <a:pt x="3116444" y="100231"/>
                  <a:pt x="3484880" y="0"/>
                </a:cubicBezTo>
                <a:cubicBezTo>
                  <a:pt x="3434389" y="1057570"/>
                  <a:pt x="3335578" y="2148497"/>
                  <a:pt x="3484880" y="3484880"/>
                </a:cubicBezTo>
                <a:cubicBezTo>
                  <a:pt x="1944647" y="3318641"/>
                  <a:pt x="1567576" y="3603901"/>
                  <a:pt x="0" y="3484880"/>
                </a:cubicBezTo>
                <a:cubicBezTo>
                  <a:pt x="-166270" y="2254425"/>
                  <a:pt x="33135" y="1296043"/>
                  <a:pt x="0" y="0"/>
                </a:cubicBezTo>
                <a:close/>
              </a:path>
              <a:path w="3484880" h="3484880" stroke="0" extrusionOk="0">
                <a:moveTo>
                  <a:pt x="0" y="0"/>
                </a:moveTo>
                <a:cubicBezTo>
                  <a:pt x="354855" y="-127415"/>
                  <a:pt x="2958641" y="-110586"/>
                  <a:pt x="3484880" y="0"/>
                </a:cubicBezTo>
                <a:cubicBezTo>
                  <a:pt x="3388746" y="1567420"/>
                  <a:pt x="3648601" y="2501159"/>
                  <a:pt x="3484880" y="3484880"/>
                </a:cubicBezTo>
                <a:cubicBezTo>
                  <a:pt x="1922117" y="3535009"/>
                  <a:pt x="1359248" y="3631127"/>
                  <a:pt x="0" y="3484880"/>
                </a:cubicBezTo>
                <a:cubicBezTo>
                  <a:pt x="106652" y="1974241"/>
                  <a:pt x="-31159" y="720288"/>
                  <a:pt x="0" y="0"/>
                </a:cubicBezTo>
                <a:close/>
              </a:path>
            </a:pathLst>
          </a:custGeom>
          <a:solidFill>
            <a:srgbClr val="F8F3EC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24074054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565AE-99BB-4FE8-95DA-B95AE256C8E0}"/>
              </a:ext>
            </a:extLst>
          </p:cNvPr>
          <p:cNvSpPr txBox="1"/>
          <p:nvPr/>
        </p:nvSpPr>
        <p:spPr>
          <a:xfrm>
            <a:off x="4643928" y="3167390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18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감사합니다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B9D1BEB-374A-4A7C-88FC-728C9CAD3696}"/>
              </a:ext>
            </a:extLst>
          </p:cNvPr>
          <p:cNvSpPr/>
          <p:nvPr/>
        </p:nvSpPr>
        <p:spPr>
          <a:xfrm>
            <a:off x="10025150" y="5436765"/>
            <a:ext cx="2086494" cy="14212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294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27AC24E-784C-4AF7-A82C-CA2596DA25CA}"/>
              </a:ext>
            </a:extLst>
          </p:cNvPr>
          <p:cNvSpPr/>
          <p:nvPr/>
        </p:nvSpPr>
        <p:spPr>
          <a:xfrm>
            <a:off x="9896030" y="6340979"/>
            <a:ext cx="2295970" cy="517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5.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2707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테이블 설계서</a:t>
            </a:r>
          </a:p>
        </p:txBody>
      </p:sp>
    </p:spTree>
    <p:extLst>
      <p:ext uri="{BB962C8B-B14F-4D97-AF65-F5344CB8AC3E}">
        <p14:creationId xmlns:p14="http://schemas.microsoft.com/office/powerpoint/2010/main" val="811695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30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124103"/>
              </p:ext>
            </p:extLst>
          </p:nvPr>
        </p:nvGraphicFramePr>
        <p:xfrm>
          <a:off x="595261" y="1822261"/>
          <a:ext cx="11196536" cy="20745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7315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대분류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, TV, PC, 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카테고리를 코드별로 지정하여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7315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CATEGORY_NAME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NULL,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UNIQUE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대분류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, TV, PC, 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카테고리를 명칭으로 저장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159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ID_CATEGORIES</a:t>
            </a:r>
            <a:endParaRPr lang="ko-KR" altLang="en-US" sz="1801" dirty="0"/>
          </a:p>
          <a:p>
            <a:endParaRPr lang="ko-KR" altLang="en-US" sz="180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D5E19F-7DAB-4E34-AEC1-9864D187063F}"/>
              </a:ext>
            </a:extLst>
          </p:cNvPr>
          <p:cNvSpPr txBox="1"/>
          <p:nvPr/>
        </p:nvSpPr>
        <p:spPr>
          <a:xfrm>
            <a:off x="995462" y="3963895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COLOR</a:t>
            </a:r>
            <a:endParaRPr lang="ko-KR" altLang="en-US" sz="1801" dirty="0"/>
          </a:p>
          <a:p>
            <a:endParaRPr lang="ko-KR" altLang="en-US" sz="1801" dirty="0"/>
          </a:p>
        </p:txBody>
      </p:sp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A684B51B-2A05-4BB5-939B-04F49E659C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523519"/>
              </p:ext>
            </p:extLst>
          </p:nvPr>
        </p:nvGraphicFramePr>
        <p:xfrm>
          <a:off x="595261" y="4395032"/>
          <a:ext cx="11196536" cy="20745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7315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COLOR_CODE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데이터베이스 내의 컬러를 코드별로 지정하여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7315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COLOR_NAME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NULL,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UNIQUE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데이터베이스 내의 색상을 명칭으로 저장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DE27B0-68D0-427C-81FB-53EF4B50236C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83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30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012611"/>
              </p:ext>
            </p:extLst>
          </p:nvPr>
        </p:nvGraphicFramePr>
        <p:xfrm>
          <a:off x="595261" y="1822261"/>
          <a:ext cx="11196536" cy="2045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717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BRAND_CODE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데이터베이스 내의 브랜드명칭을 코드별로 지정하여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717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BRAND_NAME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NULL,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UNIQUE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데이터베이스 내의 브랜드명칭을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159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BRAND</a:t>
            </a:r>
            <a:endParaRPr lang="ko-KR" altLang="en-US" sz="1801" dirty="0"/>
          </a:p>
          <a:p>
            <a:endParaRPr lang="ko-KR" altLang="en-US" sz="180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D5E19F-7DAB-4E34-AEC1-9864D187063F}"/>
              </a:ext>
            </a:extLst>
          </p:cNvPr>
          <p:cNvSpPr txBox="1"/>
          <p:nvPr/>
        </p:nvSpPr>
        <p:spPr>
          <a:xfrm>
            <a:off x="995462" y="3963895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ENERGY_GRADE</a:t>
            </a:r>
            <a:endParaRPr lang="ko-KR" altLang="en-US" sz="1801" dirty="0"/>
          </a:p>
          <a:p>
            <a:endParaRPr lang="ko-KR" altLang="en-US" sz="1801" dirty="0"/>
          </a:p>
        </p:txBody>
      </p:sp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A684B51B-2A05-4BB5-939B-04F49E659C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819857"/>
              </p:ext>
            </p:extLst>
          </p:nvPr>
        </p:nvGraphicFramePr>
        <p:xfrm>
          <a:off x="595261" y="4395032"/>
          <a:ext cx="11196536" cy="2045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717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ENERGY_GRADE_CODE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데이터베이스 내의 에너지 소비 등급을 코드별로                  지정하여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7172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ENERGY_GRADE_NAME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NULL,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UNIQUE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데이터베이스 내의 에너지 소비 등급을 명칭으로 저장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72E75D-B0B9-44D7-978B-6F02D1A5BE99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64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30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32475"/>
              </p:ext>
            </p:extLst>
          </p:nvPr>
        </p:nvGraphicFramePr>
        <p:xfrm>
          <a:off x="595261" y="1822257"/>
          <a:ext cx="11196536" cy="4347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62168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11836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대분류 카테고리 코드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1492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가전의 중분류 카테고리를 코드별로 지정하여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10500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G_SUB_CATEGORY_NAME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NULL,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UNIQUE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가전의 중분류 카테고리를 이름으로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25710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159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ID_G_SUB_CATEGORY</a:t>
            </a:r>
            <a:endParaRPr lang="ko-KR" altLang="en-US" sz="1801" dirty="0"/>
          </a:p>
          <a:p>
            <a:endParaRPr lang="ko-KR" altLang="en-US" sz="180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F18358-B7CA-42C4-9147-E3B5B86367E8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63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30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0166247"/>
              </p:ext>
            </p:extLst>
          </p:nvPr>
        </p:nvGraphicFramePr>
        <p:xfrm>
          <a:off x="595261" y="1822261"/>
          <a:ext cx="11196536" cy="42281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629994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10754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G_SUB_SUB_CATEGORY_CODE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(50)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중분류 카테고리 코드</a:t>
                      </a:r>
                      <a:endParaRPr lang="en-US" altLang="ko-KR" sz="12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14473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가전의 중분류 중 소분류 카테고리를 코드별로 지정하여 저장</a:t>
                      </a:r>
                      <a:endParaRPr lang="en-US" altLang="ko-KR" sz="12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10754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G_SUB_SUB_CATEGORY_NAME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(50)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NULL,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UNIQUE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가전의 중분류 중 소분류 카테고리를 이름으로 저장</a:t>
                      </a:r>
                      <a:endParaRPr lang="en-US" altLang="ko-KR" sz="12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9671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158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ID_G_SUB_SUB_CATEGORY</a:t>
            </a:r>
            <a:endParaRPr lang="ko-KR" altLang="en-US" sz="1801" dirty="0"/>
          </a:p>
          <a:p>
            <a:endParaRPr lang="ko-KR" altLang="en-US" sz="180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879DA4-ED16-4207-961F-A64B38049353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46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30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601495"/>
              </p:ext>
            </p:extLst>
          </p:nvPr>
        </p:nvGraphicFramePr>
        <p:xfrm>
          <a:off x="595263" y="1822261"/>
          <a:ext cx="11196538" cy="4796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9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2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39084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G_ITEM_NO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NUMBER(30)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제품 순서 번호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G_ITEM_REG_DATE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DATE(7)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제품 등록 날짜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대분류 카테고리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374516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중분류 카테고리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389894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G_SUB_SUB_CATEGORY_CODE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VARCHAR2(50)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소분류 카테고리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094518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BRAND_CODE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브랜드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52116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G_ITEM_CODE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제품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630313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G_ITEM_NAME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제품 명칭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873879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G_BUILD_DAY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DATE(7)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제품 제조 일자</a:t>
                      </a:r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38014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159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ID_G_ITEMS</a:t>
            </a:r>
            <a:endParaRPr lang="ko-KR" altLang="en-US" sz="1801" dirty="0"/>
          </a:p>
          <a:p>
            <a:endParaRPr lang="ko-KR" altLang="en-US" sz="180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E818C6-04C4-4405-9AF1-63EB376DBAF1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5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30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048139"/>
              </p:ext>
            </p:extLst>
          </p:nvPr>
        </p:nvGraphicFramePr>
        <p:xfrm>
          <a:off x="595263" y="1822261"/>
          <a:ext cx="11196538" cy="467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9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2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45008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ENERGY_GRADE_CODE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에너지 소비 등급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G_POWER_CONSUM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제품 소비 전력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COLOR_CODE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제품 색상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374516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G_ITEM_SIZE_X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0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제품 가로 길이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389894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G_ITEM_SIZE_Y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0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제품 세로 길이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094518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G_ITEM_SIZE_Z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0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제품 높이 길이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52116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G_DISCONTINUED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VARCHAR2(10)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‘false’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단종된 가전 제품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630313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G_PIC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제품 이미지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87387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159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ID_G_ITEMS</a:t>
            </a:r>
            <a:endParaRPr lang="ko-KR" altLang="en-US" sz="1801" dirty="0"/>
          </a:p>
          <a:p>
            <a:endParaRPr lang="ko-KR" altLang="en-US" sz="180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43AC52-C830-4C12-9101-EA76E6344393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52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7AE8B2-1075-4334-AC3F-F7518BEEAE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AE0139-568C-440B-83DB-94962367A431}"/>
              </a:ext>
            </a:extLst>
          </p:cNvPr>
          <p:cNvSpPr txBox="1"/>
          <p:nvPr/>
        </p:nvSpPr>
        <p:spPr>
          <a:xfrm>
            <a:off x="762000" y="782320"/>
            <a:ext cx="1085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00EF868-F379-4374-9750-F9D1052076D1}"/>
              </a:ext>
            </a:extLst>
          </p:cNvPr>
          <p:cNvCxnSpPr/>
          <p:nvPr/>
        </p:nvCxnSpPr>
        <p:spPr>
          <a:xfrm>
            <a:off x="762000" y="1534160"/>
            <a:ext cx="5334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DAA5CD-BFC9-4484-B502-041FE3A5BFC2}"/>
              </a:ext>
            </a:extLst>
          </p:cNvPr>
          <p:cNvGrpSpPr/>
          <p:nvPr/>
        </p:nvGrpSpPr>
        <p:grpSpPr>
          <a:xfrm>
            <a:off x="791121" y="2082304"/>
            <a:ext cx="4030591" cy="461665"/>
            <a:chOff x="1007259" y="2450771"/>
            <a:chExt cx="4030591" cy="4616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8946CC-546A-439F-906F-A73091733684}"/>
                </a:ext>
              </a:extLst>
            </p:cNvPr>
            <p:cNvSpPr txBox="1"/>
            <p:nvPr/>
          </p:nvSpPr>
          <p:spPr>
            <a:xfrm>
              <a:off x="1007259" y="249693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9425E6-794B-4431-928C-935792FF27F0}"/>
                </a:ext>
              </a:extLst>
            </p:cNvPr>
            <p:cNvSpPr txBox="1"/>
            <p:nvPr/>
          </p:nvSpPr>
          <p:spPr>
            <a:xfrm>
              <a:off x="1602294" y="2450771"/>
              <a:ext cx="34355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D8E0CC7-A59F-4FE3-83F0-800E20BDE6B1}"/>
              </a:ext>
            </a:extLst>
          </p:cNvPr>
          <p:cNvGrpSpPr/>
          <p:nvPr/>
        </p:nvGrpSpPr>
        <p:grpSpPr>
          <a:xfrm>
            <a:off x="791121" y="2495214"/>
            <a:ext cx="3273973" cy="461665"/>
            <a:chOff x="1007259" y="2450771"/>
            <a:chExt cx="3273973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F7C4DE-0C2A-428F-B5B0-39EE32D19445}"/>
                </a:ext>
              </a:extLst>
            </p:cNvPr>
            <p:cNvSpPr txBox="1"/>
            <p:nvPr/>
          </p:nvSpPr>
          <p:spPr>
            <a:xfrm>
              <a:off x="1007259" y="249693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3C85BE-F620-48D4-A48F-595E68D02597}"/>
                </a:ext>
              </a:extLst>
            </p:cNvPr>
            <p:cNvSpPr txBox="1"/>
            <p:nvPr/>
          </p:nvSpPr>
          <p:spPr>
            <a:xfrm>
              <a:off x="1602294" y="2450771"/>
              <a:ext cx="26789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프로젝트 개요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3639A2F-4C45-48D0-B6D4-E08289D615EF}"/>
              </a:ext>
            </a:extLst>
          </p:cNvPr>
          <p:cNvGrpSpPr/>
          <p:nvPr/>
        </p:nvGrpSpPr>
        <p:grpSpPr>
          <a:xfrm>
            <a:off x="791121" y="2908124"/>
            <a:ext cx="4565994" cy="461665"/>
            <a:chOff x="1007259" y="2450771"/>
            <a:chExt cx="4565994" cy="46166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35602F-2CF4-4519-953B-4836FE25BCC1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03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DE3BE3-93CE-45A4-BE1D-709F878EACDD}"/>
                </a:ext>
              </a:extLst>
            </p:cNvPr>
            <p:cNvSpPr txBox="1"/>
            <p:nvPr/>
          </p:nvSpPr>
          <p:spPr>
            <a:xfrm>
              <a:off x="1602294" y="2450771"/>
              <a:ext cx="39709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적용기술 및 개발일정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7609BED-D250-46FA-A5EB-810C6E2155F6}"/>
              </a:ext>
            </a:extLst>
          </p:cNvPr>
          <p:cNvGrpSpPr/>
          <p:nvPr/>
        </p:nvGrpSpPr>
        <p:grpSpPr>
          <a:xfrm>
            <a:off x="791121" y="3321034"/>
            <a:ext cx="5585184" cy="461665"/>
            <a:chOff x="1007259" y="2450771"/>
            <a:chExt cx="5585184" cy="46166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73ADB01-FF30-4A29-AD58-6A08B7677AA6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04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2FE0D2-E56E-40E2-8866-FD7BF24BA383}"/>
                </a:ext>
              </a:extLst>
            </p:cNvPr>
            <p:cNvSpPr txBox="1"/>
            <p:nvPr/>
          </p:nvSpPr>
          <p:spPr>
            <a:xfrm>
              <a:off x="1602294" y="2450771"/>
              <a:ext cx="49901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데이터베이스설계서</a:t>
              </a:r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(ERD)</a:t>
              </a:r>
              <a:endPara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C4B67C5-1B8F-4CB4-82EE-3443E621AEB1}"/>
              </a:ext>
            </a:extLst>
          </p:cNvPr>
          <p:cNvGrpSpPr/>
          <p:nvPr/>
        </p:nvGrpSpPr>
        <p:grpSpPr>
          <a:xfrm>
            <a:off x="791121" y="3733944"/>
            <a:ext cx="3273973" cy="461665"/>
            <a:chOff x="1007259" y="2450771"/>
            <a:chExt cx="3273973" cy="46166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597A3FB-4DA1-45E3-846D-5544D816F694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05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CE557C7-CA81-4F2E-ACEC-5A58B33E0441}"/>
                </a:ext>
              </a:extLst>
            </p:cNvPr>
            <p:cNvSpPr txBox="1"/>
            <p:nvPr/>
          </p:nvSpPr>
          <p:spPr>
            <a:xfrm>
              <a:off x="1602294" y="2450771"/>
              <a:ext cx="26789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99BE25B-1CD0-4836-A0AD-D682A0AE03D4}"/>
              </a:ext>
            </a:extLst>
          </p:cNvPr>
          <p:cNvGrpSpPr/>
          <p:nvPr/>
        </p:nvGrpSpPr>
        <p:grpSpPr>
          <a:xfrm>
            <a:off x="791121" y="4146854"/>
            <a:ext cx="3144131" cy="461665"/>
            <a:chOff x="1007259" y="2450771"/>
            <a:chExt cx="3144131" cy="46166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90227B-BE35-40E3-8E26-C2B947A6B3DF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06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E54702-8667-4B3D-BE00-30ED2913CF79}"/>
                </a:ext>
              </a:extLst>
            </p:cNvPr>
            <p:cNvSpPr txBox="1"/>
            <p:nvPr/>
          </p:nvSpPr>
          <p:spPr>
            <a:xfrm>
              <a:off x="1602294" y="2450771"/>
              <a:ext cx="25490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857517F-9A42-42FA-B5F5-A7B2FE33C7AD}"/>
              </a:ext>
            </a:extLst>
          </p:cNvPr>
          <p:cNvGrpSpPr/>
          <p:nvPr/>
        </p:nvGrpSpPr>
        <p:grpSpPr>
          <a:xfrm>
            <a:off x="791121" y="4559764"/>
            <a:ext cx="2318584" cy="461665"/>
            <a:chOff x="1007259" y="2450771"/>
            <a:chExt cx="2318584" cy="4616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3DCCB6D-B692-44FA-969E-1AAB239B3C7A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07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28A86E1-6320-46C8-9CE1-2BE6CD564F09}"/>
                </a:ext>
              </a:extLst>
            </p:cNvPr>
            <p:cNvSpPr txBox="1"/>
            <p:nvPr/>
          </p:nvSpPr>
          <p:spPr>
            <a:xfrm>
              <a:off x="1602294" y="2450771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기능구현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6A720A-FF2E-4573-985A-48EACB8FBCD5}"/>
              </a:ext>
            </a:extLst>
          </p:cNvPr>
          <p:cNvGrpSpPr/>
          <p:nvPr/>
        </p:nvGrpSpPr>
        <p:grpSpPr>
          <a:xfrm>
            <a:off x="791121" y="4972672"/>
            <a:ext cx="3027111" cy="461665"/>
            <a:chOff x="1007259" y="2450771"/>
            <a:chExt cx="3027111" cy="46166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10C89D-736A-4D6D-B18E-CF42814D9C45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08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2A0B03D-9D79-40DB-8177-B3B87D48A22C}"/>
                </a:ext>
              </a:extLst>
            </p:cNvPr>
            <p:cNvSpPr txBox="1"/>
            <p:nvPr/>
          </p:nvSpPr>
          <p:spPr>
            <a:xfrm>
              <a:off x="1602294" y="2450771"/>
              <a:ext cx="24320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오류 및 해결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DA95732-4B0A-4AAB-963F-DE35B85AB68F}"/>
              </a:ext>
            </a:extLst>
          </p:cNvPr>
          <p:cNvGrpSpPr/>
          <p:nvPr/>
        </p:nvGrpSpPr>
        <p:grpSpPr>
          <a:xfrm>
            <a:off x="791121" y="5385582"/>
            <a:ext cx="1549142" cy="461665"/>
            <a:chOff x="1007259" y="2450771"/>
            <a:chExt cx="1549142" cy="46166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3B471D8-3462-42B6-A946-B17616B100B7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09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CED9FE-363A-4480-B850-6C5EE0B66DD1}"/>
                </a:ext>
              </a:extLst>
            </p:cNvPr>
            <p:cNvSpPr txBox="1"/>
            <p:nvPr/>
          </p:nvSpPr>
          <p:spPr>
            <a:xfrm>
              <a:off x="1602294" y="2450771"/>
              <a:ext cx="954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9647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21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098688"/>
              </p:ext>
            </p:extLst>
          </p:nvPr>
        </p:nvGraphicFramePr>
        <p:xfrm>
          <a:off x="595261" y="1822258"/>
          <a:ext cx="11196537" cy="4159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7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81793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G_INPUT_DATE_NO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카테고리의 입고번호를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G_ITEM_CODE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카테고리의 제품코드를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G_INPUT_DATE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카테고리의 입고 날짜를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967185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G_STOCK_IN_CNT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NUMBER(4)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카테고리의 입고 수량을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70228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286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ID_G_INPUT_DATE</a:t>
            </a:r>
          </a:p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EBAD470-ACA8-4371-86AF-380DD4E84055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06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21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262823"/>
              </p:ext>
            </p:extLst>
          </p:nvPr>
        </p:nvGraphicFramePr>
        <p:xfrm>
          <a:off x="595261" y="1822258"/>
          <a:ext cx="11196537" cy="4159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7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81793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G_OUTPUT_DATE_NO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카테고리의 출고번호를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G_ITEM_CODE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카테고리의 제품코드를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G_OUTPUT_DATE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카테고리의 출고 날짜를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967185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G_STOCK_OUT_CNT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NUMBER(4)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카테고리의 출고 수량을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70228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286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ID_G_OUTPUT_DATE</a:t>
            </a:r>
          </a:p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790C5C6-C893-4E5C-8C8E-1A21C58FB0A3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87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30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30569"/>
              </p:ext>
            </p:extLst>
          </p:nvPr>
        </p:nvGraphicFramePr>
        <p:xfrm>
          <a:off x="595261" y="1822258"/>
          <a:ext cx="11196536" cy="42037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92427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1093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대분류 카테고리 코드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1093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의 중분류 카테고리를 코드별로 지정하여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10931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T_SUB_CATEGORY_NAME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NULL,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UNIQUE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의 중분류 카테고리를 이름으로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25710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159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ID_T_SUB_CATEGORY</a:t>
            </a:r>
            <a:endParaRPr lang="ko-KR" altLang="en-US" sz="1801" dirty="0"/>
          </a:p>
          <a:p>
            <a:endParaRPr lang="ko-KR" altLang="en-US" sz="180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2AE1C72-9E9F-45F7-854C-C7604B94D3CE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40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30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116138"/>
              </p:ext>
            </p:extLst>
          </p:nvPr>
        </p:nvGraphicFramePr>
        <p:xfrm>
          <a:off x="595261" y="1822261"/>
          <a:ext cx="11196536" cy="4494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896001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1199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T_SUB_SUB_CATEGORY_CODE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(50)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중분류 카테고리 코드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1199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의 중분류 중 소분류 카테고리를 코드별로 지정하여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11993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T_SUB_SUB_CATEGORY_NAME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(50)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NULL,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UNIQUE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의 중분류 중 소분류 카테고리를 이름으로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9671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158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ID_T_SUB_SUB_CATEGORY</a:t>
            </a:r>
          </a:p>
          <a:p>
            <a:endParaRPr lang="ko-KR" altLang="en-US" sz="180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274D3D6-DA45-472A-AED9-25F4FF5F65C0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58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30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252211"/>
              </p:ext>
            </p:extLst>
          </p:nvPr>
        </p:nvGraphicFramePr>
        <p:xfrm>
          <a:off x="595263" y="1822261"/>
          <a:ext cx="11196538" cy="4796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9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2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39084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T_ITEM_NO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NUMBER(30)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순서 번호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T_ITEM_REG_DATE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DATE(7)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등록 날짜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대분류 카테고리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374516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중분류 카테고리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389894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T_SUB_SUB_CATEGORY_CODE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VARCHAR2(50)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소분류 카테고리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094518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BRAND_CODE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브랜드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52116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T_ITEM_CODE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630313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T_ITEM_NAME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명칭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873879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T_BUILD_DAY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DATE(7)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제조 일자</a:t>
                      </a:r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38014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159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ID_T_ITEMS</a:t>
            </a:r>
            <a:endParaRPr lang="ko-KR" altLang="en-US" sz="1801" dirty="0"/>
          </a:p>
          <a:p>
            <a:endParaRPr lang="ko-KR" altLang="en-US" sz="180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664189-1A77-4CEA-B8A0-824FB03A5D28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51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30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588049"/>
              </p:ext>
            </p:extLst>
          </p:nvPr>
        </p:nvGraphicFramePr>
        <p:xfrm>
          <a:off x="595263" y="1822261"/>
          <a:ext cx="11196538" cy="467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9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2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45008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ENERGY_GRADE_CODE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에너지 소비 등급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T_POWER_CONSUM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소비 전력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COLOR_CODE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제품 색상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374516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T_ITEM_SIZE_X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0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가로 길이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389894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T_ITEM_SIZE_Y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0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세로 길이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094518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T_ITEM_SIZE_Z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0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높이 길이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52116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T_DISCONTINUED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VARCHAR2(10)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‘false’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단종된 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630313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T_PIC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이미지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87387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159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ID_T_ITEMS</a:t>
            </a:r>
            <a:endParaRPr lang="ko-KR" altLang="en-US" sz="1801" dirty="0"/>
          </a:p>
          <a:p>
            <a:endParaRPr lang="ko-KR" altLang="en-US" sz="180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C8471B2-A177-49C9-B440-FEC2B389CBE7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23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21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689717"/>
              </p:ext>
            </p:extLst>
          </p:nvPr>
        </p:nvGraphicFramePr>
        <p:xfrm>
          <a:off x="595261" y="1822258"/>
          <a:ext cx="11196537" cy="4159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7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81793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T_INPUT_DATE_NO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입고번호를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T_ITEM_CODE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제품코드를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T_INPUT_DATE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입고 날짜를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967185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T_STOCK_IN_CNT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NUMBER(4)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입고 수량을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70228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286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ID_T_INPUT_DATE</a:t>
            </a:r>
          </a:p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894C60-D1C3-4F0F-A9E6-8809B48ACBBB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73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21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3956316"/>
              </p:ext>
            </p:extLst>
          </p:nvPr>
        </p:nvGraphicFramePr>
        <p:xfrm>
          <a:off x="595261" y="1822258"/>
          <a:ext cx="11196537" cy="4159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7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81793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817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T_OUTPUT_DATE_NO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출고번호를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887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T_ITEM_CODE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제품코드를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817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T_OUTPUT_DATE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출고 날짜를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967185"/>
                  </a:ext>
                </a:extLst>
              </a:tr>
              <a:tr h="817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T_STOCK_OUT_CNT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NUMBER(4)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출고 수량을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70228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286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ID_T_OUTPUT_DATE</a:t>
            </a:r>
          </a:p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9F2E-86A9-48E2-9143-6CAFBD12548A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14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21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013405"/>
              </p:ext>
            </p:extLst>
          </p:nvPr>
        </p:nvGraphicFramePr>
        <p:xfrm>
          <a:off x="595261" y="1822258"/>
          <a:ext cx="11196537" cy="42037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7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92427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1093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대분류 카테고리 코드를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1093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의 중분류 카테고리를 코드별로 지정하여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10931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P_SUB_CATEGORY_NAME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 UNIQUE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의 중분류 카테고리를 이름으로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25710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1" y="1403286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ID_</a:t>
            </a:r>
            <a:r>
              <a:rPr lang="en-US" altLang="ko-KR" dirty="0"/>
              <a:t>P</a:t>
            </a:r>
            <a:r>
              <a:rPr lang="en-US" altLang="ko-KR" sz="1800" dirty="0"/>
              <a:t>_SUB_CATEGORY</a:t>
            </a:r>
            <a:endParaRPr lang="ko-KR" altLang="en-US" sz="1800" dirty="0"/>
          </a:p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5AD01D-5F3F-4142-B039-9CAA699580A7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25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21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490156"/>
              </p:ext>
            </p:extLst>
          </p:nvPr>
        </p:nvGraphicFramePr>
        <p:xfrm>
          <a:off x="595261" y="1822260"/>
          <a:ext cx="11196537" cy="4181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7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102366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10236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P_SUB_SUB_CATEGORY_CODE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(50)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소분류 코드를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1110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중분류 코드를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10236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P_SUB_SUB_CATEGORY_NAME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(50)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NULL,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UNIQUE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소분류 이름을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9671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1" y="1403286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ID_P_SUB_SUB_CATEGORY</a:t>
            </a:r>
            <a:endParaRPr lang="ko-KR" altLang="en-US" sz="1800" dirty="0"/>
          </a:p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D13BFE-7C9A-4BFF-9D77-D20546BBBC6A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92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1.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3381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팀원 및 역할 소개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BB674-52A6-4F80-A165-86F510F925B7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923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30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226773"/>
              </p:ext>
            </p:extLst>
          </p:nvPr>
        </p:nvGraphicFramePr>
        <p:xfrm>
          <a:off x="595263" y="1822261"/>
          <a:ext cx="11196538" cy="4796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9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2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39084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P_ITEM_NO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NUMBER(30)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순서 번호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P_ITEM_REG_DATE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DATE(7)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등록 날짜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대분류 카테고리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374516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중분류 카테고리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389894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P_SUB_SUB_CATEGORY_CODE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VARCHAR2(50)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소분류 카테고리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094518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BRAND_CODE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브랜드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52116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P_ITEM_CODE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630313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P_ITEM_NAME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명칭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873879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P_BUILD_DAY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DATE(7)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제조 일자</a:t>
                      </a:r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38014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159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ID_P_ITEMS</a:t>
            </a:r>
            <a:endParaRPr lang="ko-KR" altLang="en-US" sz="1801" dirty="0"/>
          </a:p>
          <a:p>
            <a:endParaRPr lang="ko-KR" altLang="en-US" sz="180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924E1BD-2028-466A-9BCE-86D6CBFBF475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30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099942"/>
              </p:ext>
            </p:extLst>
          </p:nvPr>
        </p:nvGraphicFramePr>
        <p:xfrm>
          <a:off x="595263" y="1822261"/>
          <a:ext cx="11196538" cy="467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9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2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45008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ENERGY_GRADE_CODE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에너지 소비 등급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P_POWER_CONSUM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소비 전력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COLOR_CODE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제품 색상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374516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P_ITEM_SIZE_X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0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가로 길이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389894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P_ITEM_SIZE_Y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0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세로 길이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094518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P_ITEM_SIZE_Z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0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높이 길이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52116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P_DISCONTINUED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VARCHAR2(10)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‘false’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단종된 가전 제품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630313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P_PIC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이미지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87387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159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ID_P_ITEMS</a:t>
            </a:r>
            <a:endParaRPr lang="ko-KR" altLang="en-US" sz="1801" dirty="0"/>
          </a:p>
          <a:p>
            <a:endParaRPr lang="ko-KR" altLang="en-US" sz="180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5F67A2-841A-468E-8ABF-D2F5C639B676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85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21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656620"/>
              </p:ext>
            </p:extLst>
          </p:nvPr>
        </p:nvGraphicFramePr>
        <p:xfrm>
          <a:off x="595261" y="1822258"/>
          <a:ext cx="11196537" cy="4159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7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81793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P_INPUT_DATE_NO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입고번호를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P_ITEM_CODE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제품코드를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P_INPUT_DATE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입고 날짜를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967185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P_STOCK_IN_CNT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NUMBER(4)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입고 수량을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70228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286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ID_P_INPUT_DATE</a:t>
            </a:r>
          </a:p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331EBB7-5A98-4679-B358-5A633B2B75AB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82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21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63935"/>
              </p:ext>
            </p:extLst>
          </p:nvPr>
        </p:nvGraphicFramePr>
        <p:xfrm>
          <a:off x="595261" y="1822258"/>
          <a:ext cx="11196537" cy="4159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7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81793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P_OUTPUT_DATE_NO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출고번호를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P_ITEM_CODE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제품코드를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P_OUTPUT_DATE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출고 날짜를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967185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P_STOCK_OUT_CNT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NUMBER(4)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출고 수량을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70228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286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ID_P_OUTPUT_DATE</a:t>
            </a:r>
          </a:p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917CC6-26F6-451D-987F-B0D448E73C9F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48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21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273625"/>
              </p:ext>
            </p:extLst>
          </p:nvPr>
        </p:nvGraphicFramePr>
        <p:xfrm>
          <a:off x="595261" y="1822258"/>
          <a:ext cx="11196537" cy="42037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7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92427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1093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대분류 카테고리 코드를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1093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모바일의 중분류 카테고리를 코드별로 지정하여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10931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M_SUB_CATEGORY_NAME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 UNIQUE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모바일의 중분류 카테고리를 이름으로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25710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1" y="1403286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ID_</a:t>
            </a:r>
            <a:r>
              <a:rPr lang="en-US" altLang="ko-KR" dirty="0"/>
              <a:t>M</a:t>
            </a:r>
            <a:r>
              <a:rPr lang="en-US" altLang="ko-KR" sz="1800" dirty="0"/>
              <a:t>_SUB_CATEGORY</a:t>
            </a:r>
            <a:endParaRPr lang="ko-KR" altLang="en-US" sz="1800" dirty="0"/>
          </a:p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8F42D3-318E-4BB1-8A5E-577E366284E2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481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21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344440"/>
              </p:ext>
            </p:extLst>
          </p:nvPr>
        </p:nvGraphicFramePr>
        <p:xfrm>
          <a:off x="595261" y="1822260"/>
          <a:ext cx="11196537" cy="41815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7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102366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10526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M_SUB_SUB_CATEGORY_CODE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(50)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카테고리의 소분류 코드를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10526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M_SUB_CATEGORY_CODE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카테고리의 중분류 코드를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10526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M_SUB_SUB_CATEGORY_NAME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(50)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NULL,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UNIQUE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카테고리의 소분류 이름을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9671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1" y="1403286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ID_M_SUB_SUB_CATEGORY</a:t>
            </a:r>
            <a:endParaRPr lang="ko-KR" altLang="en-US" sz="1800" dirty="0"/>
          </a:p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56CED0-7FC1-4AF7-9481-2F4EE94E8800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125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30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287504"/>
              </p:ext>
            </p:extLst>
          </p:nvPr>
        </p:nvGraphicFramePr>
        <p:xfrm>
          <a:off x="595263" y="1822261"/>
          <a:ext cx="11196538" cy="4796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9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2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39084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M_ITEM_NO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NUMBER(30)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제품 순서 번호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M_ITEM_REG_DATE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DATE(7)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제품 등록 날짜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대분류 카테고리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374516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중분류 카테고리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389894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M_SUB_SUB_CATEGORY_CODE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VARCHAR2(50)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소분류 카테고리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094518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BRAND_CODE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브랜드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52116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M_ITEM_CODE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제품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630313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M_ITEM_NAME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제품 명칭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873879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M_BUILD_DAY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DATE(7)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제품 제조 일자</a:t>
                      </a:r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38014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159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ID_M_ITEMS</a:t>
            </a:r>
            <a:endParaRPr lang="ko-KR" altLang="en-US" sz="1801" dirty="0"/>
          </a:p>
          <a:p>
            <a:endParaRPr lang="ko-KR" altLang="en-US" sz="180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F50F2A-B808-4B5E-A894-B103462BCA5C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69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30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717112"/>
              </p:ext>
            </p:extLst>
          </p:nvPr>
        </p:nvGraphicFramePr>
        <p:xfrm>
          <a:off x="595263" y="1822261"/>
          <a:ext cx="11196538" cy="467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9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2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45008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ENERGY_GRADE_CODE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에너지 소비 등급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M_POWER_CONSUM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제품 소비 전력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COLOR_CODE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제품 색상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374516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M_ITEM_SIZE_X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0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제품 가로 길이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389894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M_ITEM_SIZE_Y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0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제품 세로 길이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094518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M_ITEM_SIZE_Z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0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제품 높이 길이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52116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M_DISCONTINUED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VARCHAR2(10)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‘false’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단종된 가전 제품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630313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M_PIC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제품 이미지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87387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159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ID_M_ITEMS</a:t>
            </a:r>
            <a:endParaRPr lang="ko-KR" altLang="en-US" sz="1801" dirty="0"/>
          </a:p>
          <a:p>
            <a:endParaRPr lang="ko-KR" altLang="en-US" sz="180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322027-7F80-455A-8FA2-5D501B5CF47B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14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21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9018523"/>
              </p:ext>
            </p:extLst>
          </p:nvPr>
        </p:nvGraphicFramePr>
        <p:xfrm>
          <a:off x="595261" y="1822258"/>
          <a:ext cx="11196537" cy="4159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7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81793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M_INPUT_DATE_NO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카테고리의 입고번호를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M_ITEM_CODE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카테고리의 제품코드를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M_INPUT_DATE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카테고리의 입고 날짜를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967185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M_STOCK_IN_CNT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NUMBER(4)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카테고리의 입고 수량을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70228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286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ID_M_INPUT_DATE</a:t>
            </a:r>
          </a:p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D41DDD-82C9-4312-A3E6-EF917770342A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25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21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643198"/>
              </p:ext>
            </p:extLst>
          </p:nvPr>
        </p:nvGraphicFramePr>
        <p:xfrm>
          <a:off x="595261" y="1822258"/>
          <a:ext cx="11196537" cy="4159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7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81793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M_OUTPUT_DATE_NO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카테고리의 출고번호를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M_ITEM_CODE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카테고리의 제품코드를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M_OUTPUT_DATE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카테고리의 출고 날짜를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967185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M_STOCK_OUT_CNT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NUMBER(4)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카테고리의 출고 수량을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70228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286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ID_M_OUTPUT_DATE</a:t>
            </a:r>
          </a:p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E3A915-E34E-48C7-8C39-357EA338F1E7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8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B51429-0117-4DE0-AD59-14D0FB85214E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A6D4DA-1A7A-4BF4-875D-2E1C30B0C731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B1902-F689-4E92-B8C9-6DEB05C009E7}"/>
                </a:ext>
              </a:extLst>
            </p:cNvPr>
            <p:cNvSpPr txBox="1"/>
            <p:nvPr/>
          </p:nvSpPr>
          <p:spPr>
            <a:xfrm>
              <a:off x="995462" y="118932"/>
              <a:ext cx="5088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DDA216C-6D02-45B2-B651-32ABC56EA99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1B75D-1D8C-4CBE-82A3-9FD33A2F49A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CB40D4-C423-4F65-A68C-2E2ACF80E094}"/>
              </a:ext>
            </a:extLst>
          </p:cNvPr>
          <p:cNvGrpSpPr/>
          <p:nvPr/>
        </p:nvGrpSpPr>
        <p:grpSpPr>
          <a:xfrm>
            <a:off x="1541115" y="1427133"/>
            <a:ext cx="1818709" cy="4497262"/>
            <a:chOff x="1541115" y="1048457"/>
            <a:chExt cx="1818709" cy="4497262"/>
          </a:xfrm>
        </p:grpSpPr>
        <p:sp>
          <p:nvSpPr>
            <p:cNvPr id="33" name="正方形/長方形 13">
              <a:extLst>
                <a:ext uri="{FF2B5EF4-FFF2-40B4-BE49-F238E27FC236}">
                  <a16:creationId xmlns:a16="http://schemas.microsoft.com/office/drawing/2014/main" id="{1CD167B6-B54B-43F2-8D67-AEA5295F2D49}"/>
                </a:ext>
              </a:extLst>
            </p:cNvPr>
            <p:cNvSpPr/>
            <p:nvPr/>
          </p:nvSpPr>
          <p:spPr>
            <a:xfrm>
              <a:off x="1617071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17">
              <a:extLst>
                <a:ext uri="{FF2B5EF4-FFF2-40B4-BE49-F238E27FC236}">
                  <a16:creationId xmlns:a16="http://schemas.microsoft.com/office/drawing/2014/main" id="{FEEAA38C-ECB2-4155-A92A-8FC99FDBBFDF}"/>
                </a:ext>
              </a:extLst>
            </p:cNvPr>
            <p:cNvSpPr txBox="1"/>
            <p:nvPr/>
          </p:nvSpPr>
          <p:spPr>
            <a:xfrm>
              <a:off x="1617071" y="3691377"/>
              <a:ext cx="1666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latin typeface="+mn-ea"/>
                </a:rPr>
                <a:t>이성우</a:t>
              </a:r>
              <a:r>
                <a:rPr kumimoji="1" lang="en-US" altLang="ko-KR" dirty="0">
                  <a:latin typeface="+mn-ea"/>
                </a:rPr>
                <a:t>(</a:t>
              </a:r>
              <a:r>
                <a:rPr kumimoji="1" lang="ko-KR" altLang="en-US" dirty="0">
                  <a:latin typeface="+mn-ea"/>
                </a:rPr>
                <a:t>팀장</a:t>
              </a:r>
              <a:r>
                <a:rPr kumimoji="1" lang="en-US" altLang="ko-KR" dirty="0">
                  <a:latin typeface="+mn-ea"/>
                </a:rPr>
                <a:t>)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0FC147B-DF57-40A1-900E-53DD0DA13243}"/>
                </a:ext>
              </a:extLst>
            </p:cNvPr>
            <p:cNvSpPr txBox="1"/>
            <p:nvPr/>
          </p:nvSpPr>
          <p:spPr>
            <a:xfrm>
              <a:off x="1541115" y="4160724"/>
              <a:ext cx="181870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DB </a:t>
              </a:r>
              <a:r>
                <a:rPr lang="ko-KR" altLang="en-US" sz="1400" dirty="0"/>
                <a:t>설계 및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총괄기획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통합기능구현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가전 입고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출고 기능구현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12A8800-CFC3-4BA9-BA5F-10FF10C5123E}"/>
                </a:ext>
              </a:extLst>
            </p:cNvPr>
            <p:cNvCxnSpPr>
              <a:cxnSpLocks/>
            </p:cNvCxnSpPr>
            <p:nvPr/>
          </p:nvCxnSpPr>
          <p:spPr>
            <a:xfrm>
              <a:off x="2135509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98E9D5D-4442-4CFB-B30F-5F0DA25A0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8902" y="1165903"/>
              <a:ext cx="1103135" cy="1470847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0596D5B-B1C6-4646-8A3D-877937568C18}"/>
              </a:ext>
            </a:extLst>
          </p:cNvPr>
          <p:cNvGrpSpPr/>
          <p:nvPr/>
        </p:nvGrpSpPr>
        <p:grpSpPr>
          <a:xfrm>
            <a:off x="9203032" y="1427133"/>
            <a:ext cx="1818709" cy="4928149"/>
            <a:chOff x="9203032" y="1048457"/>
            <a:chExt cx="1818709" cy="4928149"/>
          </a:xfrm>
        </p:grpSpPr>
        <p:sp>
          <p:nvSpPr>
            <p:cNvPr id="19" name="正方形/長方形 13">
              <a:extLst>
                <a:ext uri="{FF2B5EF4-FFF2-40B4-BE49-F238E27FC236}">
                  <a16:creationId xmlns:a16="http://schemas.microsoft.com/office/drawing/2014/main" id="{8CCAA07D-10C4-4F24-9544-0BE2DAA0E4FD}"/>
                </a:ext>
              </a:extLst>
            </p:cNvPr>
            <p:cNvSpPr/>
            <p:nvPr/>
          </p:nvSpPr>
          <p:spPr>
            <a:xfrm>
              <a:off x="9278988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7">
              <a:extLst>
                <a:ext uri="{FF2B5EF4-FFF2-40B4-BE49-F238E27FC236}">
                  <a16:creationId xmlns:a16="http://schemas.microsoft.com/office/drawing/2014/main" id="{E97A44F9-947A-41FC-97EB-025AC9553877}"/>
                </a:ext>
              </a:extLst>
            </p:cNvPr>
            <p:cNvSpPr txBox="1"/>
            <p:nvPr/>
          </p:nvSpPr>
          <p:spPr>
            <a:xfrm>
              <a:off x="9281726" y="3691377"/>
              <a:ext cx="1661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최현준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7B12D6-2DF5-491A-9741-C56258A65EDB}"/>
                </a:ext>
              </a:extLst>
            </p:cNvPr>
            <p:cNvSpPr txBox="1"/>
            <p:nvPr/>
          </p:nvSpPr>
          <p:spPr>
            <a:xfrm>
              <a:off x="9203032" y="4160724"/>
              <a:ext cx="1818709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게시판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삭제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수집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PPT</a:t>
              </a:r>
              <a:r>
                <a:rPr lang="ko-KR" altLang="en-US" sz="1400" dirty="0"/>
                <a:t> 작성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통계 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가전 입고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출고 기능구현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5F5BB37-5FC4-42CD-99CD-5822DEC1DE12}"/>
                </a:ext>
              </a:extLst>
            </p:cNvPr>
            <p:cNvCxnSpPr>
              <a:cxnSpLocks/>
            </p:cNvCxnSpPr>
            <p:nvPr/>
          </p:nvCxnSpPr>
          <p:spPr>
            <a:xfrm>
              <a:off x="9797426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6BF0C79-955D-42CC-96CE-F159B9ABF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4274" y="1165903"/>
              <a:ext cx="1136224" cy="1514966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F29530A-A134-41FE-A2EE-95C2FD01CDCC}"/>
              </a:ext>
            </a:extLst>
          </p:cNvPr>
          <p:cNvGrpSpPr/>
          <p:nvPr/>
        </p:nvGrpSpPr>
        <p:grpSpPr>
          <a:xfrm>
            <a:off x="4095087" y="1427133"/>
            <a:ext cx="1818709" cy="4712705"/>
            <a:chOff x="4095087" y="1048457"/>
            <a:chExt cx="1818709" cy="4712705"/>
          </a:xfrm>
        </p:grpSpPr>
        <p:sp>
          <p:nvSpPr>
            <p:cNvPr id="32" name="正方形/長方形 13">
              <a:extLst>
                <a:ext uri="{FF2B5EF4-FFF2-40B4-BE49-F238E27FC236}">
                  <a16:creationId xmlns:a16="http://schemas.microsoft.com/office/drawing/2014/main" id="{4760F1F2-DEF7-44FB-A333-0CAEAB77D194}"/>
                </a:ext>
              </a:extLst>
            </p:cNvPr>
            <p:cNvSpPr/>
            <p:nvPr/>
          </p:nvSpPr>
          <p:spPr>
            <a:xfrm>
              <a:off x="4171043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7">
              <a:extLst>
                <a:ext uri="{FF2B5EF4-FFF2-40B4-BE49-F238E27FC236}">
                  <a16:creationId xmlns:a16="http://schemas.microsoft.com/office/drawing/2014/main" id="{37C66F7D-A844-4450-A72D-CAEA11193DB1}"/>
                </a:ext>
              </a:extLst>
            </p:cNvPr>
            <p:cNvSpPr txBox="1"/>
            <p:nvPr/>
          </p:nvSpPr>
          <p:spPr>
            <a:xfrm>
              <a:off x="4173781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+mn-ea"/>
                </a:rPr>
                <a:t>오세황</a:t>
              </a:r>
              <a:r>
                <a:rPr lang="en-US" altLang="ko-KR" dirty="0">
                  <a:latin typeface="+mn-ea"/>
                </a:rPr>
                <a:t>(</a:t>
              </a:r>
              <a:r>
                <a:rPr lang="ko-KR" altLang="en-US" dirty="0" err="1">
                  <a:latin typeface="+mn-ea"/>
                </a:rPr>
                <a:t>부팀장</a:t>
              </a:r>
              <a:r>
                <a:rPr lang="en-US" altLang="ko-KR" dirty="0">
                  <a:latin typeface="+mn-ea"/>
                </a:rPr>
                <a:t>)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75B3FF-AD35-4AB6-A25A-630933B7FFF3}"/>
                </a:ext>
              </a:extLst>
            </p:cNvPr>
            <p:cNvSpPr txBox="1"/>
            <p:nvPr/>
          </p:nvSpPr>
          <p:spPr>
            <a:xfrm>
              <a:off x="4095087" y="4160724"/>
              <a:ext cx="1818709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DB </a:t>
              </a:r>
              <a:r>
                <a:rPr lang="ko-KR" altLang="en-US" sz="1400" dirty="0"/>
                <a:t>설계 및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화면 </a:t>
              </a:r>
              <a:r>
                <a:rPr lang="en-US" altLang="ko-KR" sz="1400" dirty="0"/>
                <a:t>UI </a:t>
              </a:r>
              <a:r>
                <a:rPr lang="ko-KR" altLang="en-US" sz="1400" dirty="0"/>
                <a:t>설계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CSS </a:t>
              </a:r>
              <a:r>
                <a:rPr lang="ko-KR" altLang="en-US" sz="1400" dirty="0"/>
                <a:t>적용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TV </a:t>
              </a:r>
              <a:r>
                <a:rPr lang="ko-KR" altLang="en-US" sz="1400" dirty="0"/>
                <a:t>입고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출고   기능구현</a:t>
              </a:r>
              <a:endParaRPr lang="en-US" altLang="ko-KR" sz="1400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1E5681D-538C-4842-9F6E-AE58C7BE9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5131" y="1165903"/>
              <a:ext cx="1138621" cy="1499625"/>
            </a:xfrm>
            <a:prstGeom prst="rect">
              <a:avLst/>
            </a:prstGeom>
          </p:spPr>
        </p:pic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6FE144FF-3662-477E-A798-4ACA590070E5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81" y="3447821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1E0E5A7-EC3F-4228-BB98-82AEB62B03AB}"/>
              </a:ext>
            </a:extLst>
          </p:cNvPr>
          <p:cNvGrpSpPr/>
          <p:nvPr/>
        </p:nvGrpSpPr>
        <p:grpSpPr>
          <a:xfrm>
            <a:off x="6649059" y="1427133"/>
            <a:ext cx="1818709" cy="4928149"/>
            <a:chOff x="6649059" y="1048457"/>
            <a:chExt cx="1818709" cy="4928149"/>
          </a:xfrm>
        </p:grpSpPr>
        <p:sp>
          <p:nvSpPr>
            <p:cNvPr id="31" name="正方形/長方形 13">
              <a:extLst>
                <a:ext uri="{FF2B5EF4-FFF2-40B4-BE49-F238E27FC236}">
                  <a16:creationId xmlns:a16="http://schemas.microsoft.com/office/drawing/2014/main" id="{4770ECA0-E200-4F69-9623-1A8352E9E69D}"/>
                </a:ext>
              </a:extLst>
            </p:cNvPr>
            <p:cNvSpPr/>
            <p:nvPr/>
          </p:nvSpPr>
          <p:spPr>
            <a:xfrm>
              <a:off x="6725015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3BF8C8A-5425-4A44-B0A6-92BE15C0F716}"/>
                </a:ext>
              </a:extLst>
            </p:cNvPr>
            <p:cNvCxnSpPr>
              <a:cxnSpLocks/>
            </p:cNvCxnSpPr>
            <p:nvPr/>
          </p:nvCxnSpPr>
          <p:spPr>
            <a:xfrm>
              <a:off x="7243453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CB60B99-C0FA-4821-9A45-C81FC356F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7388" y="1165903"/>
              <a:ext cx="1202050" cy="1502944"/>
            </a:xfrm>
            <a:prstGeom prst="rect">
              <a:avLst/>
            </a:prstGeom>
          </p:spPr>
        </p:pic>
        <p:sp>
          <p:nvSpPr>
            <p:cNvPr id="35" name="テキスト ボックス 17">
              <a:extLst>
                <a:ext uri="{FF2B5EF4-FFF2-40B4-BE49-F238E27FC236}">
                  <a16:creationId xmlns:a16="http://schemas.microsoft.com/office/drawing/2014/main" id="{1B89D8BC-513F-4256-8A7C-0E4F72B71D5D}"/>
                </a:ext>
              </a:extLst>
            </p:cNvPr>
            <p:cNvSpPr txBox="1"/>
            <p:nvPr/>
          </p:nvSpPr>
          <p:spPr>
            <a:xfrm>
              <a:off x="6727753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+mn-ea"/>
                </a:rPr>
                <a:t>송효재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E2A258-4601-4F5F-93FF-434B1E9E27AC}"/>
                </a:ext>
              </a:extLst>
            </p:cNvPr>
            <p:cNvSpPr txBox="1"/>
            <p:nvPr/>
          </p:nvSpPr>
          <p:spPr>
            <a:xfrm>
              <a:off x="6649059" y="4160724"/>
              <a:ext cx="1818709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재고검색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수정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삭제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통계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TV </a:t>
              </a:r>
              <a:r>
                <a:rPr lang="ko-KR" altLang="en-US" sz="1400" dirty="0"/>
                <a:t>입고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출고   기능구현</a:t>
              </a: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325BAD6-2802-409F-9D36-FDE0B5FE0D06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5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30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271569"/>
              </p:ext>
            </p:extLst>
          </p:nvPr>
        </p:nvGraphicFramePr>
        <p:xfrm>
          <a:off x="595263" y="1822261"/>
          <a:ext cx="11196538" cy="4796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9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2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39084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B_NO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NUMBER(9)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게시글 순서 번호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SUBJECT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VARCHAR2(100)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게시글 제목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WRITER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VARCHAR2(30)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게시글 작성자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374516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CONTENT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VARCHAR2(2000)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게시글 내용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389894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PWD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VARCHAR2(12)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게시글 비밀번호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094518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EMAIL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VARCHAR2(30)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게시글 작성자의 이메일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52116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REG_DATE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SYSDATE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게시글 등록일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630313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READCOUNT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0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게시글 조회수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873879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GROUP_NO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NUMBER(9)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게시글의 정렬을 위한 소속 그룹번호</a:t>
                      </a:r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38014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159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BOARD</a:t>
            </a:r>
            <a:endParaRPr lang="ko-KR" altLang="en-US" sz="1801" dirty="0"/>
          </a:p>
          <a:p>
            <a:endParaRPr lang="ko-KR" altLang="en-US" sz="180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E818C6-04C4-4405-9AF1-63EB376DBAF1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01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30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48468"/>
              </p:ext>
            </p:extLst>
          </p:nvPr>
        </p:nvGraphicFramePr>
        <p:xfrm>
          <a:off x="595263" y="1822261"/>
          <a:ext cx="11196538" cy="1859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9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2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39084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PRINT_NO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NUMBER(9)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게시글 같은 그룹번호 내에서 정렬을 위한 화면 출력 순서 번호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PRINT_LEVEL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NUMBER(9)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같은 그룹번호 내에서 댓글 들여쓰기 레벨 단계 번호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하위 글 관계여부 확인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PIC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게시글 이미지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37451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159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BOARD</a:t>
            </a:r>
            <a:endParaRPr lang="ko-KR" altLang="en-US" sz="1801" dirty="0"/>
          </a:p>
          <a:p>
            <a:endParaRPr lang="ko-KR" altLang="en-US" sz="180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E818C6-04C4-4405-9AF1-63EB376DBAF1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29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079C941-FF10-4F6C-8B96-B23B07A6E3D3}"/>
              </a:ext>
            </a:extLst>
          </p:cNvPr>
          <p:cNvSpPr/>
          <p:nvPr/>
        </p:nvSpPr>
        <p:spPr>
          <a:xfrm>
            <a:off x="9896030" y="6340979"/>
            <a:ext cx="2295970" cy="517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6.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2467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화면 </a:t>
            </a:r>
            <a:r>
              <a:rPr lang="en-US" altLang="ko-KR" sz="2800" spc="300" dirty="0"/>
              <a:t>UI </a:t>
            </a:r>
            <a:r>
              <a:rPr lang="ko-KR" altLang="en-US" sz="2800" spc="300" dirty="0"/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1340285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209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26A95BB-0764-40B9-A54F-4B035747A476}"/>
              </a:ext>
            </a:extLst>
          </p:cNvPr>
          <p:cNvSpPr txBox="1">
            <a:spLocks/>
          </p:cNvSpPr>
          <p:nvPr/>
        </p:nvSpPr>
        <p:spPr>
          <a:xfrm>
            <a:off x="884343" y="5355802"/>
            <a:ext cx="10515602" cy="1246539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메인 화면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     메인 화면으로</a:t>
            </a:r>
            <a:r>
              <a:rPr lang="en-US" altLang="ko-KR" sz="1200" dirty="0"/>
              <a:t>,</a:t>
            </a:r>
            <a:r>
              <a:rPr lang="ko-KR" altLang="en-US" sz="1200" dirty="0"/>
              <a:t> 각 지점별 위치를 알 수 있고 간략한 게시판과 재고요약을 볼 수 있음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06ED08-1A6D-48EF-B1F1-C72C74B8BAED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6B5E47-EE6F-476B-AEBD-98313417A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64" y="1183091"/>
            <a:ext cx="7536872" cy="414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53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C86952F4-5F63-4D71-A2FD-F61072E08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84" y="1212377"/>
            <a:ext cx="6975324" cy="4232108"/>
          </a:xfrm>
          <a:prstGeom prst="rect">
            <a:avLst/>
          </a:prstGeom>
          <a:ln>
            <a:noFill/>
          </a:ln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144733"/>
          </a:xfrm>
          <a:prstGeom prst="rect">
            <a:avLst/>
          </a:prstGeom>
          <a:ln w="12700">
            <a:solidFill>
              <a:srgbClr val="96749A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메인 화면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    </a:t>
            </a:r>
            <a:r>
              <a:rPr lang="ko-KR" altLang="en-US" sz="1200" dirty="0"/>
              <a:t>사용자가 설정할 수 있는 검색 사항을 다양하게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en-US" altLang="ko-KR" sz="1200" dirty="0"/>
              <a:t>     </a:t>
            </a:r>
            <a:r>
              <a:rPr lang="ko-KR" altLang="en-US" sz="1200" dirty="0"/>
              <a:t>원하는 제품 행에 대한 정보의 등록</a:t>
            </a:r>
            <a:r>
              <a:rPr lang="en-US" altLang="ko-KR" sz="1200" dirty="0"/>
              <a:t>/</a:t>
            </a:r>
            <a:r>
              <a:rPr lang="ko-KR" altLang="en-US" sz="1200" dirty="0"/>
              <a:t> 수정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과정을 간소화 함으로서 수정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과정에 소요되는 </a:t>
            </a:r>
            <a:r>
              <a:rPr lang="ko-KR" altLang="en-US" sz="1600" b="1" dirty="0">
                <a:solidFill>
                  <a:srgbClr val="0070C0"/>
                </a:solidFill>
              </a:rPr>
              <a:t>시간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최소화</a:t>
            </a:r>
            <a:r>
              <a:rPr lang="ko-KR" altLang="en-US" sz="1200" dirty="0"/>
              <a:t>하고자 하였음</a:t>
            </a:r>
            <a:r>
              <a:rPr lang="en-US" altLang="ko-KR" sz="1200" dirty="0"/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검색 조건 화면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원하는 제품을 검색 할 수 있는 </a:t>
            </a:r>
            <a:r>
              <a:rPr lang="ko-KR" altLang="en-US" sz="1200" b="1" dirty="0">
                <a:solidFill>
                  <a:srgbClr val="FF0000"/>
                </a:solidFill>
              </a:rPr>
              <a:t>검색 입력 화면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검색 버튼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원하는 검색 조건을 선택 후 누르는 </a:t>
            </a:r>
            <a:r>
              <a:rPr lang="ko-KR" altLang="en-US" sz="1200" b="1" dirty="0">
                <a:solidFill>
                  <a:srgbClr val="FF0000"/>
                </a:solidFill>
              </a:rPr>
              <a:t>검색 </a:t>
            </a:r>
            <a:r>
              <a:rPr lang="ko-KR" altLang="en-US" sz="1200" b="1" dirty="0">
                <a:solidFill>
                  <a:schemeClr val="tx1"/>
                </a:solidFill>
              </a:rPr>
              <a:t>버튼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</a:p>
          <a:p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 모두 검색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모든 제품을 찾는 </a:t>
            </a:r>
            <a:r>
              <a:rPr lang="ko-KR" altLang="en-US" sz="1200" b="1" dirty="0">
                <a:solidFill>
                  <a:srgbClr val="FF0000"/>
                </a:solidFill>
              </a:rPr>
              <a:t>모두 검색 </a:t>
            </a:r>
            <a:r>
              <a:rPr lang="ko-KR" altLang="en-US" sz="1200" b="1" dirty="0">
                <a:solidFill>
                  <a:schemeClr val="tx1"/>
                </a:solidFill>
              </a:rPr>
              <a:t>버튼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 검색 조건 리셋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 제품을 찾는 </a:t>
            </a:r>
            <a:r>
              <a:rPr lang="ko-KR" altLang="en-US" sz="1200" b="1" dirty="0">
                <a:solidFill>
                  <a:srgbClr val="FF0000"/>
                </a:solidFill>
              </a:rPr>
              <a:t>리셋 </a:t>
            </a:r>
            <a:r>
              <a:rPr lang="ko-KR" altLang="en-US" sz="1200" b="1" dirty="0">
                <a:solidFill>
                  <a:schemeClr val="tx1"/>
                </a:solidFill>
              </a:rPr>
              <a:t>버튼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 등록 및 수정 버튼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제품 등록 및 수정 행이 나타나게 하는 </a:t>
            </a:r>
            <a:r>
              <a:rPr lang="ko-KR" altLang="en-US" sz="1200" b="1" dirty="0">
                <a:solidFill>
                  <a:srgbClr val="0070C0"/>
                </a:solidFill>
              </a:rPr>
              <a:t>등록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rgbClr val="FF0000"/>
                </a:solidFill>
              </a:rPr>
              <a:t>수정</a:t>
            </a:r>
            <a:r>
              <a:rPr lang="ko-KR" altLang="en-US" sz="1200" b="1" dirty="0">
                <a:solidFill>
                  <a:srgbClr val="0070C0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버튼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 제품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7. </a:t>
            </a:r>
            <a:r>
              <a:rPr lang="ko-KR" altLang="en-US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 err="1">
                <a:solidFill>
                  <a:schemeClr val="tx1"/>
                </a:solidFill>
              </a:rPr>
              <a:t>페이징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클릭 시 해당하는 </a:t>
            </a:r>
            <a:r>
              <a:rPr lang="ko-KR" altLang="en-US" sz="1200" b="1" dirty="0">
                <a:solidFill>
                  <a:srgbClr val="FF0000"/>
                </a:solidFill>
              </a:rPr>
              <a:t>페이지 이동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C174E11-96BB-4E9D-A5A2-7B2A09477EBF}"/>
              </a:ext>
            </a:extLst>
          </p:cNvPr>
          <p:cNvSpPr/>
          <p:nvPr/>
        </p:nvSpPr>
        <p:spPr>
          <a:xfrm>
            <a:off x="1729190" y="2294323"/>
            <a:ext cx="272137" cy="2533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9CB0547F-7F1A-49AF-A593-59EECDA4765E}"/>
              </a:ext>
            </a:extLst>
          </p:cNvPr>
          <p:cNvSpPr/>
          <p:nvPr/>
        </p:nvSpPr>
        <p:spPr>
          <a:xfrm>
            <a:off x="2805413" y="3506578"/>
            <a:ext cx="272137" cy="2533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AA78CBC-E157-4BCB-B6D5-B79A099EB9F7}"/>
              </a:ext>
            </a:extLst>
          </p:cNvPr>
          <p:cNvSpPr/>
          <p:nvPr/>
        </p:nvSpPr>
        <p:spPr>
          <a:xfrm>
            <a:off x="1157002" y="3900664"/>
            <a:ext cx="272137" cy="2533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E6A093A-CDAC-4883-BDA4-8B02EC74D40C}"/>
              </a:ext>
            </a:extLst>
          </p:cNvPr>
          <p:cNvSpPr/>
          <p:nvPr/>
        </p:nvSpPr>
        <p:spPr>
          <a:xfrm>
            <a:off x="5598270" y="3396951"/>
            <a:ext cx="272137" cy="2533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9BF65863-2C52-454D-A8E6-07FE2BB00A2E}"/>
              </a:ext>
            </a:extLst>
          </p:cNvPr>
          <p:cNvSpPr/>
          <p:nvPr/>
        </p:nvSpPr>
        <p:spPr>
          <a:xfrm>
            <a:off x="6593731" y="3467169"/>
            <a:ext cx="272137" cy="2533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C5EA8C6-2658-4EB9-BE20-16531C0009C8}"/>
              </a:ext>
            </a:extLst>
          </p:cNvPr>
          <p:cNvSpPr/>
          <p:nvPr/>
        </p:nvSpPr>
        <p:spPr>
          <a:xfrm>
            <a:off x="7066862" y="3759909"/>
            <a:ext cx="272137" cy="2533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DE494D4-06FF-490C-B48C-7099FBA91FC4}"/>
              </a:ext>
            </a:extLst>
          </p:cNvPr>
          <p:cNvSpPr/>
          <p:nvPr/>
        </p:nvSpPr>
        <p:spPr>
          <a:xfrm>
            <a:off x="3091957" y="5083970"/>
            <a:ext cx="272137" cy="2533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76EB01D-88C3-4B39-9C40-CF109B271BE7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00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144733"/>
          </a:xfrm>
          <a:prstGeom prst="rect">
            <a:avLst/>
          </a:prstGeom>
          <a:ln w="12700">
            <a:solidFill>
              <a:srgbClr val="96749A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등록 화면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 algn="just">
              <a:buNone/>
            </a:pPr>
            <a:r>
              <a:rPr lang="en-US" altLang="ko-KR" sz="1200" dirty="0"/>
              <a:t>     </a:t>
            </a:r>
            <a:r>
              <a:rPr lang="ko-KR" altLang="en-US" sz="1200" dirty="0"/>
              <a:t>등록하기 버튼을 클릭 시 새 제품을 등록할 수 있는 새로운 행이 나타나고</a:t>
            </a:r>
            <a:r>
              <a:rPr lang="en-US" altLang="ko-KR" sz="1200" dirty="0"/>
              <a:t>, </a:t>
            </a:r>
            <a:r>
              <a:rPr lang="ko-KR" altLang="en-US" sz="1200" dirty="0"/>
              <a:t>제품종류를 선택하면 세부품목을 선택할 수 있는 입력양식을 뜨게 하여</a:t>
            </a:r>
            <a:endParaRPr lang="en-US" altLang="ko-KR" sz="1200" dirty="0"/>
          </a:p>
          <a:p>
            <a:pPr marL="0" indent="0" algn="just">
              <a:buNone/>
            </a:pPr>
            <a:r>
              <a:rPr lang="ko-KR" altLang="en-US" sz="1200" dirty="0"/>
              <a:t>     쉽게 제품을 </a:t>
            </a:r>
            <a:r>
              <a:rPr lang="ko-KR" altLang="en-US" sz="1600" b="1" dirty="0">
                <a:solidFill>
                  <a:srgbClr val="0070C0"/>
                </a:solidFill>
              </a:rPr>
              <a:t>등록</a:t>
            </a:r>
            <a:r>
              <a:rPr lang="ko-KR" altLang="en-US" sz="1200" dirty="0"/>
              <a:t>할 수 있도록 구현함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등록하기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등록하기위한 새로운 행이 나타남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제품종류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해당 카테고리선택시 조건에 맞는 세부항목을 보여주는 </a:t>
            </a:r>
            <a:r>
              <a:rPr lang="en-US" altLang="ko-KR" sz="1200" b="1" dirty="0">
                <a:solidFill>
                  <a:srgbClr val="FF0000"/>
                </a:solidFill>
              </a:rPr>
              <a:t>Select box, </a:t>
            </a:r>
            <a:r>
              <a:rPr lang="ko-KR" altLang="en-US" sz="1000" dirty="0">
                <a:solidFill>
                  <a:schemeClr val="tx1"/>
                </a:solidFill>
              </a:rPr>
              <a:t>순차적으로 대분류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중분류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소분류가 각 분류에 맞게 </a:t>
            </a:r>
            <a:r>
              <a:rPr lang="en-US" altLang="ko-KR" sz="1000" dirty="0">
                <a:solidFill>
                  <a:schemeClr val="tx1"/>
                </a:solidFill>
              </a:rPr>
              <a:t>DB </a:t>
            </a:r>
            <a:r>
              <a:rPr lang="ko-KR" altLang="en-US" sz="1000" dirty="0">
                <a:solidFill>
                  <a:schemeClr val="tx1"/>
                </a:solidFill>
              </a:rPr>
              <a:t>에서 가져와 선택사항으로 나타남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74A9C5-C943-4F98-BC3F-91D068DD4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59" y="1255605"/>
            <a:ext cx="6889916" cy="4114799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CAC5E1F1-2C9F-4D2D-A6DF-379F2FB23E0A}"/>
              </a:ext>
            </a:extLst>
          </p:cNvPr>
          <p:cNvSpPr/>
          <p:nvPr/>
        </p:nvSpPr>
        <p:spPr>
          <a:xfrm>
            <a:off x="1008804" y="4285432"/>
            <a:ext cx="258792" cy="2533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F69D5E0-0A9E-4E47-BEC2-9BAE7A6922A5}"/>
              </a:ext>
            </a:extLst>
          </p:cNvPr>
          <p:cNvSpPr/>
          <p:nvPr/>
        </p:nvSpPr>
        <p:spPr>
          <a:xfrm>
            <a:off x="4079754" y="4027327"/>
            <a:ext cx="272137" cy="2533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409D203-7945-43DF-903D-CB2605DAE53A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35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144733"/>
          </a:xfrm>
          <a:prstGeom prst="rect">
            <a:avLst/>
          </a:prstGeom>
          <a:ln w="12700">
            <a:solidFill>
              <a:srgbClr val="96749A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삭제 화면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 algn="just">
              <a:buNone/>
            </a:pPr>
            <a:r>
              <a:rPr lang="en-US" altLang="ko-KR" sz="1200" dirty="0"/>
              <a:t>     </a:t>
            </a:r>
            <a:r>
              <a:rPr lang="ko-KR" altLang="en-US" sz="1200" dirty="0"/>
              <a:t>사용자가 해당 행의 수정하기 버튼을 클릭 시 </a:t>
            </a:r>
            <a:r>
              <a:rPr lang="ko-KR" altLang="en-US" sz="1600" b="1" dirty="0">
                <a:solidFill>
                  <a:srgbClr val="0070C0"/>
                </a:solidFill>
              </a:rPr>
              <a:t>수정</a:t>
            </a:r>
            <a:r>
              <a:rPr lang="ko-KR" altLang="en-US" sz="1200" dirty="0"/>
              <a:t> 및 </a:t>
            </a:r>
            <a:r>
              <a:rPr lang="ko-KR" altLang="en-US" sz="1600" b="1" dirty="0">
                <a:solidFill>
                  <a:srgbClr val="FF0000"/>
                </a:solidFill>
              </a:rPr>
              <a:t>삭제</a:t>
            </a:r>
            <a:r>
              <a:rPr lang="ko-KR" altLang="en-US" sz="1200" dirty="0"/>
              <a:t>를 사용자가 선택 할 수 있게 버튼을 구현하였음</a:t>
            </a:r>
            <a:r>
              <a:rPr lang="en-US" altLang="ko-KR" sz="1200" dirty="0"/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수정 취소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400" b="1" dirty="0">
                <a:solidFill>
                  <a:srgbClr val="FF0000"/>
                </a:solidFill>
              </a:rPr>
              <a:t>수정 취소 </a:t>
            </a:r>
            <a:r>
              <a:rPr lang="ko-KR" altLang="en-US" sz="1000" dirty="0">
                <a:solidFill>
                  <a:schemeClr val="tx1"/>
                </a:solidFill>
              </a:rPr>
              <a:t>되게 하는 버튼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수정 및 삭제 버튼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해당 하는 행의 </a:t>
            </a:r>
            <a:r>
              <a:rPr lang="ko-KR" altLang="en-US" sz="1400" b="1" dirty="0">
                <a:solidFill>
                  <a:srgbClr val="0070C0"/>
                </a:solidFill>
              </a:rPr>
              <a:t>수정</a:t>
            </a:r>
            <a:r>
              <a:rPr lang="ko-KR" altLang="en-US" sz="1000" dirty="0">
                <a:solidFill>
                  <a:schemeClr val="tx1"/>
                </a:solidFill>
              </a:rPr>
              <a:t> 및 </a:t>
            </a:r>
            <a:r>
              <a:rPr lang="ko-KR" altLang="en-US" sz="1400" b="1" dirty="0">
                <a:solidFill>
                  <a:srgbClr val="FF0000"/>
                </a:solidFill>
              </a:rPr>
              <a:t>삭제</a:t>
            </a:r>
            <a:r>
              <a:rPr lang="ko-KR" altLang="en-US" sz="1000" dirty="0">
                <a:solidFill>
                  <a:schemeClr val="tx1"/>
                </a:solidFill>
              </a:rPr>
              <a:t>  버튼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5727E4-4D17-4099-9E1F-4BA8D3BAC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59" y="1415374"/>
            <a:ext cx="6984999" cy="4042235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4F3ADB6C-3E41-4CE3-BC03-7D957E08F17B}"/>
              </a:ext>
            </a:extLst>
          </p:cNvPr>
          <p:cNvSpPr/>
          <p:nvPr/>
        </p:nvSpPr>
        <p:spPr>
          <a:xfrm>
            <a:off x="7334405" y="4080602"/>
            <a:ext cx="272137" cy="2533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871B5BA-074E-4687-BEF4-F4DC1671A7FB}"/>
              </a:ext>
            </a:extLst>
          </p:cNvPr>
          <p:cNvSpPr/>
          <p:nvPr/>
        </p:nvSpPr>
        <p:spPr>
          <a:xfrm>
            <a:off x="7198336" y="4526303"/>
            <a:ext cx="272137" cy="2533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F1E9C63-5AF4-4FDD-8F22-CB842F2F47A4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73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144733"/>
          </a:xfrm>
          <a:prstGeom prst="rect">
            <a:avLst/>
          </a:prstGeom>
          <a:ln w="12700">
            <a:solidFill>
              <a:srgbClr val="96749A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수정 화면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 algn="just">
              <a:buNone/>
            </a:pPr>
            <a:r>
              <a:rPr lang="en-US" altLang="ko-KR" sz="1200" dirty="0"/>
              <a:t>      </a:t>
            </a:r>
            <a:r>
              <a:rPr lang="ko-KR" altLang="en-US" sz="1200" dirty="0"/>
              <a:t>해당 행의 수정</a:t>
            </a:r>
            <a:r>
              <a:rPr lang="en-US" altLang="ko-KR" sz="1200" dirty="0"/>
              <a:t>/</a:t>
            </a:r>
            <a:r>
              <a:rPr lang="ko-KR" altLang="en-US" sz="1200" dirty="0"/>
              <a:t>삭제 버튼 중 수정 버튼을 클릭 시 해당 행을 다시 입력할 수 있게 만들어서 바로 </a:t>
            </a:r>
            <a:r>
              <a:rPr lang="ko-KR" altLang="en-US" sz="1600" b="1" dirty="0">
                <a:solidFill>
                  <a:srgbClr val="0070C0"/>
                </a:solidFill>
              </a:rPr>
              <a:t>수정</a:t>
            </a:r>
            <a:r>
              <a:rPr lang="ko-KR" altLang="en-US" sz="1200" dirty="0"/>
              <a:t> 할 수 있게 하고자 하였음</a:t>
            </a:r>
            <a:endParaRPr lang="en-US" altLang="ko-KR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수정 할 제품의 행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수정하기 버튼 클릭 시 해당 제품을 </a:t>
            </a:r>
            <a:r>
              <a:rPr lang="ko-KR" altLang="en-US" sz="1400" b="1" dirty="0">
                <a:solidFill>
                  <a:srgbClr val="0070C0"/>
                </a:solidFill>
              </a:rPr>
              <a:t>수정</a:t>
            </a:r>
            <a:r>
              <a:rPr lang="ko-KR" altLang="en-US" sz="1000" dirty="0">
                <a:solidFill>
                  <a:schemeClr val="tx1"/>
                </a:solidFill>
              </a:rPr>
              <a:t> 할 수 있게 함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 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수정 버튼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수정할 항목을 입력 후 수정버튼을 누르면 </a:t>
            </a:r>
            <a:r>
              <a:rPr lang="ko-KR" altLang="en-US" sz="1400" b="1" dirty="0">
                <a:solidFill>
                  <a:srgbClr val="0070C0"/>
                </a:solidFill>
              </a:rPr>
              <a:t>수정</a:t>
            </a:r>
            <a:r>
              <a:rPr lang="ko-KR" altLang="en-US" sz="1000" b="1" dirty="0">
                <a:solidFill>
                  <a:srgbClr val="0070C0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되게 함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B62AC1-0675-4F47-A8A2-E04EAF390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80" y="1400100"/>
            <a:ext cx="6912979" cy="4042526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F5BB4EAE-024F-4530-B3EB-748B08A250A6}"/>
              </a:ext>
            </a:extLst>
          </p:cNvPr>
          <p:cNvSpPr/>
          <p:nvPr/>
        </p:nvSpPr>
        <p:spPr>
          <a:xfrm>
            <a:off x="1285806" y="4732004"/>
            <a:ext cx="258791" cy="2533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61E273E-874B-4730-B438-86F422BA94F6}"/>
              </a:ext>
            </a:extLst>
          </p:cNvPr>
          <p:cNvSpPr/>
          <p:nvPr/>
        </p:nvSpPr>
        <p:spPr>
          <a:xfrm>
            <a:off x="7369153" y="4543658"/>
            <a:ext cx="272137" cy="2533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3843F71-B23D-47D7-8819-91B4F0829D61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04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B48615-6C18-461A-9EAA-842F984CBDEB}"/>
              </a:ext>
            </a:extLst>
          </p:cNvPr>
          <p:cNvSpPr/>
          <p:nvPr/>
        </p:nvSpPr>
        <p:spPr>
          <a:xfrm>
            <a:off x="9347200" y="6649461"/>
            <a:ext cx="2844800" cy="208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191852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가전 입고 화면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    </a:t>
            </a:r>
            <a:r>
              <a:rPr lang="ko-KR" altLang="en-US" sz="1200" dirty="0"/>
              <a:t>사용자가 원하는 제품에 대한 입고관리를 원활히 수행하기 위해 다양한 검색조건으로 검색하여 업무에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가전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입고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입고하려는 제품</a:t>
            </a:r>
            <a:r>
              <a:rPr lang="ko-KR" altLang="en-US" sz="1200" b="1" dirty="0">
                <a:solidFill>
                  <a:srgbClr val="FF0000"/>
                </a:solidFill>
              </a:rPr>
              <a:t> 선택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입고 수량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입고된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입고수량 관리 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A294A0-CF87-49FF-BFAB-C9549886F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59" y="1415374"/>
            <a:ext cx="6985000" cy="404223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F4ABD7B1-09CF-4D09-922B-C1E49E1F60F3}"/>
              </a:ext>
            </a:extLst>
          </p:cNvPr>
          <p:cNvSpPr/>
          <p:nvPr/>
        </p:nvSpPr>
        <p:spPr>
          <a:xfrm>
            <a:off x="1911991" y="437753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CB5B84A-B9AB-452B-9436-4B18E10B0EE8}"/>
              </a:ext>
            </a:extLst>
          </p:cNvPr>
          <p:cNvSpPr/>
          <p:nvPr/>
        </p:nvSpPr>
        <p:spPr>
          <a:xfrm>
            <a:off x="6936817" y="412456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D5F2C87-34D0-4864-8598-D81B72A72D10}"/>
              </a:ext>
            </a:extLst>
          </p:cNvPr>
          <p:cNvSpPr/>
          <p:nvPr/>
        </p:nvSpPr>
        <p:spPr>
          <a:xfrm>
            <a:off x="1930527" y="356532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02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144733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가전 출고 화면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    </a:t>
            </a:r>
            <a:r>
              <a:rPr lang="ko-KR" altLang="en-US" sz="1200" dirty="0"/>
              <a:t>사용자가 원하는 제품에 대한 출고관리를 원활히 수행하기 위해 다양한 검색조건으로 검색하여 업무에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가전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출고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출고하려는 제품</a:t>
            </a:r>
            <a:r>
              <a:rPr lang="ko-KR" altLang="en-US" sz="1200" b="1" dirty="0">
                <a:solidFill>
                  <a:srgbClr val="FF0000"/>
                </a:solidFill>
              </a:rPr>
              <a:t> 선택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출고 수량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출고된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출고수량 관리 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891268-F879-48D8-A19E-FD7E01109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58" y="1415374"/>
            <a:ext cx="6986831" cy="404223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34A49427-A2C8-4DE3-8E2F-9FECEACF9E04}"/>
              </a:ext>
            </a:extLst>
          </p:cNvPr>
          <p:cNvSpPr/>
          <p:nvPr/>
        </p:nvSpPr>
        <p:spPr>
          <a:xfrm>
            <a:off x="1911991" y="437753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31ADD3-A101-4A35-B2A7-11F1FA116F10}"/>
              </a:ext>
            </a:extLst>
          </p:cNvPr>
          <p:cNvSpPr/>
          <p:nvPr/>
        </p:nvSpPr>
        <p:spPr>
          <a:xfrm>
            <a:off x="6936817" y="412456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D0127E3-268C-42A9-B51C-8D3CB153694F}"/>
              </a:ext>
            </a:extLst>
          </p:cNvPr>
          <p:cNvSpPr/>
          <p:nvPr/>
        </p:nvSpPr>
        <p:spPr>
          <a:xfrm>
            <a:off x="1930527" y="356532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59CFA43-1529-4B3F-8818-3691CBDF2060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86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B51429-0117-4DE0-AD59-14D0FB85214E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A6D4DA-1A7A-4BF4-875D-2E1C30B0C731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B1902-F689-4E92-B8C9-6DEB05C009E7}"/>
                </a:ext>
              </a:extLst>
            </p:cNvPr>
            <p:cNvSpPr txBox="1"/>
            <p:nvPr/>
          </p:nvSpPr>
          <p:spPr>
            <a:xfrm>
              <a:off x="995462" y="118932"/>
              <a:ext cx="5088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DDA216C-6D02-45B2-B651-32ABC56EA99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1B75D-1D8C-4CBE-82A3-9FD33A2F49A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49F1289-BEBE-44BC-8ED3-EC37FA5D2581}"/>
              </a:ext>
            </a:extLst>
          </p:cNvPr>
          <p:cNvGrpSpPr/>
          <p:nvPr/>
        </p:nvGrpSpPr>
        <p:grpSpPr>
          <a:xfrm>
            <a:off x="1541115" y="1427133"/>
            <a:ext cx="1818709" cy="4497262"/>
            <a:chOff x="1541115" y="1048457"/>
            <a:chExt cx="1818709" cy="4497262"/>
          </a:xfrm>
        </p:grpSpPr>
        <p:sp>
          <p:nvSpPr>
            <p:cNvPr id="66" name="正方形/長方形 13">
              <a:extLst>
                <a:ext uri="{FF2B5EF4-FFF2-40B4-BE49-F238E27FC236}">
                  <a16:creationId xmlns:a16="http://schemas.microsoft.com/office/drawing/2014/main" id="{6BA5B195-6B64-49FF-B229-07F4647C98ED}"/>
                </a:ext>
              </a:extLst>
            </p:cNvPr>
            <p:cNvSpPr/>
            <p:nvPr/>
          </p:nvSpPr>
          <p:spPr>
            <a:xfrm>
              <a:off x="1617071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テキスト ボックス 17">
              <a:extLst>
                <a:ext uri="{FF2B5EF4-FFF2-40B4-BE49-F238E27FC236}">
                  <a16:creationId xmlns:a16="http://schemas.microsoft.com/office/drawing/2014/main" id="{EF67F76F-30EF-473A-957C-F8E3142794CB}"/>
                </a:ext>
              </a:extLst>
            </p:cNvPr>
            <p:cNvSpPr txBox="1"/>
            <p:nvPr/>
          </p:nvSpPr>
          <p:spPr>
            <a:xfrm>
              <a:off x="1617071" y="3691377"/>
              <a:ext cx="1666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latin typeface="+mn-ea"/>
                </a:rPr>
                <a:t>주영일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B59414F-F3C1-41CB-83A7-642322EB5B0A}"/>
                </a:ext>
              </a:extLst>
            </p:cNvPr>
            <p:cNvSpPr txBox="1"/>
            <p:nvPr/>
          </p:nvSpPr>
          <p:spPr>
            <a:xfrm>
              <a:off x="1541115" y="4160724"/>
              <a:ext cx="181870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통합검색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검색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PC </a:t>
              </a:r>
              <a:r>
                <a:rPr lang="ko-KR" altLang="en-US" sz="1400" dirty="0"/>
                <a:t>입고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출고   기능구현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4F5BA9D7-CCC9-4400-A3CD-F212F7D5201F}"/>
                </a:ext>
              </a:extLst>
            </p:cNvPr>
            <p:cNvCxnSpPr>
              <a:cxnSpLocks/>
            </p:cNvCxnSpPr>
            <p:nvPr/>
          </p:nvCxnSpPr>
          <p:spPr>
            <a:xfrm>
              <a:off x="2135509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18679C19-3D8F-4D73-945F-F72749B4C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8902" y="1165903"/>
              <a:ext cx="1103134" cy="1470846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C7F63AA-AE6B-4A17-AB2D-BBD424BC9AE0}"/>
              </a:ext>
            </a:extLst>
          </p:cNvPr>
          <p:cNvGrpSpPr/>
          <p:nvPr/>
        </p:nvGrpSpPr>
        <p:grpSpPr>
          <a:xfrm>
            <a:off x="4095087" y="1427133"/>
            <a:ext cx="1818709" cy="4928149"/>
            <a:chOff x="4095087" y="1048457"/>
            <a:chExt cx="1818709" cy="4928149"/>
          </a:xfrm>
        </p:grpSpPr>
        <p:sp>
          <p:nvSpPr>
            <p:cNvPr id="72" name="正方形/長方形 13">
              <a:extLst>
                <a:ext uri="{FF2B5EF4-FFF2-40B4-BE49-F238E27FC236}">
                  <a16:creationId xmlns:a16="http://schemas.microsoft.com/office/drawing/2014/main" id="{C5A5C35C-190A-438C-BAFF-6D9776356BA5}"/>
                </a:ext>
              </a:extLst>
            </p:cNvPr>
            <p:cNvSpPr/>
            <p:nvPr/>
          </p:nvSpPr>
          <p:spPr>
            <a:xfrm>
              <a:off x="4171043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テキスト ボックス 17">
              <a:extLst>
                <a:ext uri="{FF2B5EF4-FFF2-40B4-BE49-F238E27FC236}">
                  <a16:creationId xmlns:a16="http://schemas.microsoft.com/office/drawing/2014/main" id="{E61F8EFB-0DFA-4FA0-AB82-9A0BBCDA5C07}"/>
                </a:ext>
              </a:extLst>
            </p:cNvPr>
            <p:cNvSpPr txBox="1"/>
            <p:nvPr/>
          </p:nvSpPr>
          <p:spPr>
            <a:xfrm>
              <a:off x="4173781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장영일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9939A14-2A4A-4642-9C3D-E0217D54CD83}"/>
                </a:ext>
              </a:extLst>
            </p:cNvPr>
            <p:cNvSpPr txBox="1"/>
            <p:nvPr/>
          </p:nvSpPr>
          <p:spPr>
            <a:xfrm>
              <a:off x="4095087" y="4160724"/>
              <a:ext cx="1818709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재고 입출고 </a:t>
              </a:r>
              <a:r>
                <a:rPr lang="en-US" altLang="ko-KR" sz="1400" dirty="0"/>
                <a:t>JSP 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입력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수집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모바일 입고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출고 기능구현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 err="1"/>
                <a:t>메인페이지</a:t>
              </a:r>
              <a:r>
                <a:rPr lang="ko-KR" altLang="en-US" sz="1400" dirty="0"/>
                <a:t> 요약기능구현</a:t>
              </a:r>
              <a:endParaRPr lang="en-US" altLang="ko-KR" sz="1400" dirty="0"/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8D1053ED-B674-4680-ACF9-259DD5FF0327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81" y="3447821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A585DC48-262A-414A-9E6F-47A5E9721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5131" y="1165903"/>
              <a:ext cx="1138621" cy="1507631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EF9E16E4-8936-4B59-A07B-85A69AC18CC5}"/>
              </a:ext>
            </a:extLst>
          </p:cNvPr>
          <p:cNvGrpSpPr/>
          <p:nvPr/>
        </p:nvGrpSpPr>
        <p:grpSpPr>
          <a:xfrm>
            <a:off x="6649059" y="1427133"/>
            <a:ext cx="1818709" cy="4712705"/>
            <a:chOff x="6649059" y="1048457"/>
            <a:chExt cx="1818709" cy="4712705"/>
          </a:xfrm>
        </p:grpSpPr>
        <p:sp>
          <p:nvSpPr>
            <p:cNvPr id="78" name="正方形/長方形 13">
              <a:extLst>
                <a:ext uri="{FF2B5EF4-FFF2-40B4-BE49-F238E27FC236}">
                  <a16:creationId xmlns:a16="http://schemas.microsoft.com/office/drawing/2014/main" id="{6049A49F-3290-4DA6-8AAF-752DE566AA21}"/>
                </a:ext>
              </a:extLst>
            </p:cNvPr>
            <p:cNvSpPr/>
            <p:nvPr/>
          </p:nvSpPr>
          <p:spPr>
            <a:xfrm>
              <a:off x="6725015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D22A7DFE-B71C-47F0-B166-509D11FEB31C}"/>
                </a:ext>
              </a:extLst>
            </p:cNvPr>
            <p:cNvCxnSpPr>
              <a:cxnSpLocks/>
            </p:cNvCxnSpPr>
            <p:nvPr/>
          </p:nvCxnSpPr>
          <p:spPr>
            <a:xfrm>
              <a:off x="7243453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テキスト ボックス 17">
              <a:extLst>
                <a:ext uri="{FF2B5EF4-FFF2-40B4-BE49-F238E27FC236}">
                  <a16:creationId xmlns:a16="http://schemas.microsoft.com/office/drawing/2014/main" id="{FCF06871-0DA8-4740-AC5C-EEC894254831}"/>
                </a:ext>
              </a:extLst>
            </p:cNvPr>
            <p:cNvSpPr txBox="1"/>
            <p:nvPr/>
          </p:nvSpPr>
          <p:spPr>
            <a:xfrm>
              <a:off x="6727753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황성준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F3D37B5-AE2C-460F-91B6-B6192648008B}"/>
                </a:ext>
              </a:extLst>
            </p:cNvPr>
            <p:cNvSpPr txBox="1"/>
            <p:nvPr/>
          </p:nvSpPr>
          <p:spPr>
            <a:xfrm>
              <a:off x="6649059" y="4160724"/>
              <a:ext cx="1818709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메인 페이지 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입력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통계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모바일 입고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출고 기능구현</a:t>
              </a:r>
            </a:p>
          </p:txBody>
        </p:sp>
        <p:pic>
          <p:nvPicPr>
            <p:cNvPr id="82" name="Picture 2">
              <a:extLst>
                <a:ext uri="{FF2B5EF4-FFF2-40B4-BE49-F238E27FC236}">
                  <a16:creationId xmlns:a16="http://schemas.microsoft.com/office/drawing/2014/main" id="{0230C54A-2D59-4138-B653-754DC6AD79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387" y="1165903"/>
              <a:ext cx="1202049" cy="1593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85BFBF11-92BA-4587-9CC0-DA119ADBF686}"/>
              </a:ext>
            </a:extLst>
          </p:cNvPr>
          <p:cNvGrpSpPr/>
          <p:nvPr/>
        </p:nvGrpSpPr>
        <p:grpSpPr>
          <a:xfrm>
            <a:off x="9203032" y="1427133"/>
            <a:ext cx="1818709" cy="4497262"/>
            <a:chOff x="9203032" y="1048457"/>
            <a:chExt cx="1818709" cy="4497262"/>
          </a:xfrm>
        </p:grpSpPr>
        <p:sp>
          <p:nvSpPr>
            <p:cNvPr id="84" name="正方形/長方形 13">
              <a:extLst>
                <a:ext uri="{FF2B5EF4-FFF2-40B4-BE49-F238E27FC236}">
                  <a16:creationId xmlns:a16="http://schemas.microsoft.com/office/drawing/2014/main" id="{CEB0C0BD-9395-4125-AD4D-16E642288063}"/>
                </a:ext>
              </a:extLst>
            </p:cNvPr>
            <p:cNvSpPr/>
            <p:nvPr/>
          </p:nvSpPr>
          <p:spPr>
            <a:xfrm>
              <a:off x="9278988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テキスト ボックス 17">
              <a:extLst>
                <a:ext uri="{FF2B5EF4-FFF2-40B4-BE49-F238E27FC236}">
                  <a16:creationId xmlns:a16="http://schemas.microsoft.com/office/drawing/2014/main" id="{66DD67A0-C43B-48C0-975A-81CE755C3745}"/>
                </a:ext>
              </a:extLst>
            </p:cNvPr>
            <p:cNvSpPr txBox="1"/>
            <p:nvPr/>
          </p:nvSpPr>
          <p:spPr>
            <a:xfrm>
              <a:off x="9281726" y="3691377"/>
              <a:ext cx="1661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심영섭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7805528-3FA1-4DDF-A10F-79BED9E7851A}"/>
                </a:ext>
              </a:extLst>
            </p:cNvPr>
            <p:cNvSpPr txBox="1"/>
            <p:nvPr/>
          </p:nvSpPr>
          <p:spPr>
            <a:xfrm>
              <a:off x="9203032" y="4160724"/>
              <a:ext cx="181870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총괄검색기능구현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수집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통계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PC </a:t>
              </a:r>
              <a:r>
                <a:rPr lang="ko-KR" altLang="en-US" sz="1400" dirty="0"/>
                <a:t>입고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출고   기능구현</a:t>
              </a:r>
              <a:endParaRPr lang="en-US" altLang="ko-KR" sz="1400" dirty="0"/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BFC74F6A-7A55-4D76-AE71-77DCB19C0452}"/>
                </a:ext>
              </a:extLst>
            </p:cNvPr>
            <p:cNvCxnSpPr>
              <a:cxnSpLocks/>
            </p:cNvCxnSpPr>
            <p:nvPr/>
          </p:nvCxnSpPr>
          <p:spPr>
            <a:xfrm>
              <a:off x="9797426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349A5D88-69A8-4E27-B27B-D5B1B76CE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4274" y="1165903"/>
              <a:ext cx="1130722" cy="15062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6484169-F703-4431-94C4-C6DFF75D724B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302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ED4297F-F329-44C5-9C76-155919BAE004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32407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가전 통계 화면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>
                <a:latin typeface="+mn-ea"/>
              </a:rPr>
              <a:t>     가전 재고에 대한 통계를 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쉽게</a:t>
            </a:r>
            <a:r>
              <a:rPr lang="ko-KR" altLang="en-US" sz="1600" b="1" dirty="0">
                <a:solidFill>
                  <a:srgbClr val="0070C0"/>
                </a:solidFill>
              </a:rPr>
              <a:t> </a:t>
            </a:r>
            <a:r>
              <a:rPr lang="ko-KR" altLang="en-US" sz="1200" dirty="0"/>
              <a:t>볼 수 있도록 하였음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8BFCF0-8416-4C45-9162-7EFD7D444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327" y="1190378"/>
            <a:ext cx="7075345" cy="42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144733"/>
          </a:xfrm>
          <a:prstGeom prst="rect">
            <a:avLst/>
          </a:prstGeom>
          <a:ln w="12700">
            <a:solidFill>
              <a:srgbClr val="96749A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/>
              <a:t>PC </a:t>
            </a:r>
            <a:r>
              <a:rPr lang="ko-KR" altLang="en-US" sz="1200" dirty="0"/>
              <a:t>입고 관리 </a:t>
            </a:r>
            <a:r>
              <a:rPr lang="en-US" altLang="ko-KR" sz="1200" dirty="0"/>
              <a:t>UI</a:t>
            </a:r>
            <a:r>
              <a:rPr lang="ko-KR" altLang="en-US" sz="1200" dirty="0"/>
              <a:t> 화면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 algn="just">
              <a:buNone/>
            </a:pPr>
            <a:r>
              <a:rPr lang="en-US" altLang="ko-KR" sz="1200" dirty="0"/>
              <a:t>     </a:t>
            </a:r>
            <a:r>
              <a:rPr lang="ko-KR" altLang="en-US" sz="1200" dirty="0"/>
              <a:t>사용자가 원하는 제품에 대한 입고관리를 원활히 수행하기 위해 다양한 검색조건으로 검색하여 업무에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r>
              <a:rPr lang="en-US" altLang="ko-KR" sz="1200" dirty="0"/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PC</a:t>
            </a:r>
            <a:r>
              <a:rPr lang="ko-KR" altLang="en-US" sz="1200" b="1" dirty="0">
                <a:solidFill>
                  <a:schemeClr val="tx1"/>
                </a:solidFill>
              </a:rPr>
              <a:t> 제품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</a:t>
            </a:r>
            <a:r>
              <a:rPr lang="en-US" altLang="ko-KR" sz="1000" dirty="0">
                <a:solidFill>
                  <a:schemeClr val="tx1"/>
                </a:solidFill>
              </a:rPr>
              <a:t>PC</a:t>
            </a:r>
            <a:r>
              <a:rPr lang="ko-KR" altLang="en-US" sz="1000" dirty="0">
                <a:solidFill>
                  <a:schemeClr val="tx1"/>
                </a:solidFill>
              </a:rPr>
              <a:t> 제품이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입고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입고하려는 제품 </a:t>
            </a:r>
            <a:r>
              <a:rPr lang="ko-KR" altLang="en-US" sz="1200" b="1" dirty="0">
                <a:solidFill>
                  <a:srgbClr val="FF0000"/>
                </a:solidFill>
              </a:rPr>
              <a:t>선택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 입고 수량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입고된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입고 수량 관리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8A0267-A075-4961-9BB4-22C258E51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59" y="1415370"/>
            <a:ext cx="6985000" cy="4027256"/>
          </a:xfrm>
          <a:prstGeom prst="rect">
            <a:avLst/>
          </a:prstGeom>
          <a:ln w="12700">
            <a:solidFill>
              <a:srgbClr val="96749A"/>
            </a:solidFill>
          </a:ln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CB17D12C-47A7-4BA7-8B2D-AFFC5561774F}"/>
              </a:ext>
            </a:extLst>
          </p:cNvPr>
          <p:cNvSpPr/>
          <p:nvPr/>
        </p:nvSpPr>
        <p:spPr>
          <a:xfrm>
            <a:off x="7056958" y="4181948"/>
            <a:ext cx="213015" cy="23764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A0B1FA5-95CF-4E6C-8258-0B9BC77D6F6E}"/>
              </a:ext>
            </a:extLst>
          </p:cNvPr>
          <p:cNvSpPr/>
          <p:nvPr/>
        </p:nvSpPr>
        <p:spPr>
          <a:xfrm>
            <a:off x="2342409" y="4181948"/>
            <a:ext cx="213015" cy="23764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2B1B79E-7A10-4A84-A47D-6A0D9926C11C}"/>
              </a:ext>
            </a:extLst>
          </p:cNvPr>
          <p:cNvSpPr/>
          <p:nvPr/>
        </p:nvSpPr>
        <p:spPr>
          <a:xfrm>
            <a:off x="2129394" y="3492482"/>
            <a:ext cx="213015" cy="23764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18AE9B-0446-4DDE-9FB1-A5BA02B8C6AC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42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144733"/>
          </a:xfrm>
          <a:prstGeom prst="rect">
            <a:avLst/>
          </a:prstGeom>
          <a:ln w="12700">
            <a:solidFill>
              <a:srgbClr val="96749A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/>
              <a:t>PC </a:t>
            </a:r>
            <a:r>
              <a:rPr lang="ko-KR" altLang="en-US" sz="1200" dirty="0"/>
              <a:t>출고 관리 </a:t>
            </a:r>
            <a:r>
              <a:rPr lang="en-US" altLang="ko-KR" sz="1200" dirty="0"/>
              <a:t>UI</a:t>
            </a:r>
            <a:r>
              <a:rPr lang="ko-KR" altLang="en-US" sz="1200" dirty="0"/>
              <a:t> 화면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 algn="just">
              <a:buNone/>
            </a:pPr>
            <a:r>
              <a:rPr lang="en-US" altLang="ko-KR" sz="1200" dirty="0"/>
              <a:t>     </a:t>
            </a:r>
            <a:r>
              <a:rPr lang="ko-KR" altLang="en-US" sz="1200" dirty="0"/>
              <a:t>사용자가 원하는 제품에 대한 출고관리를 원활히 수행하기 위해 다양한 검색조건으로 검색하여 업무에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r>
              <a:rPr lang="en-US" altLang="ko-KR" sz="1200" dirty="0"/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PC</a:t>
            </a:r>
            <a:r>
              <a:rPr lang="ko-KR" altLang="en-US" sz="1200" b="1" dirty="0">
                <a:solidFill>
                  <a:schemeClr val="tx1"/>
                </a:solidFill>
              </a:rPr>
              <a:t> 제품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</a:t>
            </a:r>
            <a:r>
              <a:rPr lang="en-US" altLang="ko-KR" sz="1000" dirty="0">
                <a:solidFill>
                  <a:schemeClr val="tx1"/>
                </a:solidFill>
              </a:rPr>
              <a:t>PC</a:t>
            </a:r>
            <a:r>
              <a:rPr lang="ko-KR" altLang="en-US" sz="1000" dirty="0">
                <a:solidFill>
                  <a:schemeClr val="tx1"/>
                </a:solidFill>
              </a:rPr>
              <a:t> 제품이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출고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출고하려는 제품 </a:t>
            </a:r>
            <a:r>
              <a:rPr lang="ko-KR" altLang="en-US" sz="1200" b="1" dirty="0">
                <a:solidFill>
                  <a:srgbClr val="FF0000"/>
                </a:solidFill>
              </a:rPr>
              <a:t>선택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 출고 수량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출고된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출고 수량 관리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85642D-AE64-4C18-AFE4-A1740AEEB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60" y="1407883"/>
            <a:ext cx="6984999" cy="4042233"/>
          </a:xfrm>
          <a:prstGeom prst="rect">
            <a:avLst/>
          </a:prstGeom>
          <a:ln w="12700">
            <a:solidFill>
              <a:srgbClr val="96749A"/>
            </a:solidFill>
          </a:ln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4E46B9B5-BF76-4C55-9B8C-FC7B0B66009D}"/>
              </a:ext>
            </a:extLst>
          </p:cNvPr>
          <p:cNvSpPr/>
          <p:nvPr/>
        </p:nvSpPr>
        <p:spPr>
          <a:xfrm>
            <a:off x="6993932" y="4181948"/>
            <a:ext cx="213015" cy="23764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B7D4ED-8924-41E3-8E67-A521A9C327FA}"/>
              </a:ext>
            </a:extLst>
          </p:cNvPr>
          <p:cNvSpPr/>
          <p:nvPr/>
        </p:nvSpPr>
        <p:spPr>
          <a:xfrm>
            <a:off x="2342409" y="4181948"/>
            <a:ext cx="213015" cy="23764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13C2CC2-197E-4A46-82D2-70F39D895CA9}"/>
              </a:ext>
            </a:extLst>
          </p:cNvPr>
          <p:cNvSpPr/>
          <p:nvPr/>
        </p:nvSpPr>
        <p:spPr>
          <a:xfrm>
            <a:off x="2129394" y="3492482"/>
            <a:ext cx="213015" cy="240162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A179FE-BBCE-4BE3-B042-82532159D0C5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0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144733"/>
          </a:xfrm>
          <a:prstGeom prst="rect">
            <a:avLst/>
          </a:prstGeom>
          <a:ln w="12700">
            <a:solidFill>
              <a:srgbClr val="96749A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/>
              <a:t>PC </a:t>
            </a:r>
            <a:r>
              <a:rPr lang="ko-KR" altLang="en-US" sz="1200" dirty="0"/>
              <a:t>통계 화면 </a:t>
            </a:r>
            <a:r>
              <a:rPr lang="en-US" altLang="ko-KR" sz="1200" dirty="0"/>
              <a:t>UI</a:t>
            </a:r>
            <a:r>
              <a:rPr lang="ko-KR" altLang="en-US" sz="1200" dirty="0"/>
              <a:t> 설명</a:t>
            </a:r>
            <a:endParaRPr lang="en-US" altLang="ko-KR" sz="1200" dirty="0"/>
          </a:p>
          <a:p>
            <a:pPr marL="0" indent="0" algn="just">
              <a:buNone/>
            </a:pPr>
            <a:r>
              <a:rPr lang="en-US" altLang="ko-KR" sz="1200" dirty="0"/>
              <a:t>      PC </a:t>
            </a:r>
            <a:r>
              <a:rPr lang="ko-KR" altLang="en-US" sz="1200" dirty="0"/>
              <a:t>재고에 대한 통계를 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쉽게</a:t>
            </a:r>
            <a:r>
              <a:rPr lang="ko-KR" altLang="en-US" sz="1600" b="1" dirty="0">
                <a:solidFill>
                  <a:srgbClr val="0070C0"/>
                </a:solidFill>
              </a:rPr>
              <a:t> </a:t>
            </a:r>
            <a:r>
              <a:rPr lang="ko-KR" altLang="en-US" sz="1200" dirty="0"/>
              <a:t>볼 수 있도록 하였음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43CF9C-9CB6-4E01-85C7-6077EEC68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415" y="1192265"/>
            <a:ext cx="7045169" cy="424148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E1B941-CCEA-41F1-B507-375301E475EC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55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E74E9C81-39B9-45E6-B93F-C5ECAF79E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85" y="1313566"/>
            <a:ext cx="6986854" cy="4042235"/>
          </a:xfrm>
          <a:prstGeom prst="rect">
            <a:avLst/>
          </a:prstGeom>
          <a:ln>
            <a:solidFill>
              <a:srgbClr val="96749A"/>
            </a:solidFill>
          </a:ln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209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26A95BB-0764-40B9-A54F-4B035747A476}"/>
              </a:ext>
            </a:extLst>
          </p:cNvPr>
          <p:cNvSpPr txBox="1">
            <a:spLocks/>
          </p:cNvSpPr>
          <p:nvPr/>
        </p:nvSpPr>
        <p:spPr>
          <a:xfrm>
            <a:off x="884343" y="5355802"/>
            <a:ext cx="10515602" cy="1246539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/>
              <a:t>TV</a:t>
            </a:r>
            <a:r>
              <a:rPr lang="ko-KR" altLang="en-US" sz="1200" dirty="0"/>
              <a:t> 입고관리 화면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    </a:t>
            </a:r>
            <a:r>
              <a:rPr lang="ko-KR" altLang="en-US" sz="1200" dirty="0"/>
              <a:t>사용자가 원하는 제품에 대한 입고관리를 원활히 수행하기 위해 다양한 검색조건으로 검색하여 업무에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F83D73-DDAD-44B8-853D-9FCDA3B2A714}"/>
              </a:ext>
            </a:extLst>
          </p:cNvPr>
          <p:cNvSpPr/>
          <p:nvPr/>
        </p:nvSpPr>
        <p:spPr>
          <a:xfrm>
            <a:off x="7869341" y="1313567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TV</a:t>
            </a:r>
            <a:r>
              <a:rPr lang="ko-KR" altLang="en-US" sz="1200" b="1" dirty="0">
                <a:solidFill>
                  <a:schemeClr val="tx1"/>
                </a:solidFill>
              </a:rPr>
              <a:t>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입고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입고하려는 제품</a:t>
            </a:r>
            <a:r>
              <a:rPr lang="ko-KR" altLang="en-US" sz="1200" b="1" dirty="0">
                <a:solidFill>
                  <a:srgbClr val="FF0000"/>
                </a:solidFill>
              </a:rPr>
              <a:t> 선택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입고 수량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입고된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입고수량 관리 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B14E607-48BA-4C45-B038-57610A917989}"/>
              </a:ext>
            </a:extLst>
          </p:cNvPr>
          <p:cNvSpPr/>
          <p:nvPr/>
        </p:nvSpPr>
        <p:spPr>
          <a:xfrm>
            <a:off x="6835217" y="403130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A90B38A-2726-43E3-AA56-B4082A4510BC}"/>
              </a:ext>
            </a:extLst>
          </p:cNvPr>
          <p:cNvSpPr/>
          <p:nvPr/>
        </p:nvSpPr>
        <p:spPr>
          <a:xfrm>
            <a:off x="1993666" y="337644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8287278-8C5F-43BF-BAAA-6B17B3EC2E8E}"/>
              </a:ext>
            </a:extLst>
          </p:cNvPr>
          <p:cNvSpPr/>
          <p:nvPr/>
        </p:nvSpPr>
        <p:spPr>
          <a:xfrm>
            <a:off x="1859739" y="429916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41467D-DFCB-4044-A0AF-3710B6CF4AE0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74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412BD77A-BC80-4113-B14A-BD1C493DE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85" y="1313567"/>
            <a:ext cx="6986854" cy="4042236"/>
          </a:xfrm>
          <a:prstGeom prst="rect">
            <a:avLst/>
          </a:prstGeom>
          <a:ln>
            <a:solidFill>
              <a:srgbClr val="96749A"/>
            </a:solidFill>
          </a:ln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209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26A95BB-0764-40B9-A54F-4B035747A476}"/>
              </a:ext>
            </a:extLst>
          </p:cNvPr>
          <p:cNvSpPr txBox="1">
            <a:spLocks/>
          </p:cNvSpPr>
          <p:nvPr/>
        </p:nvSpPr>
        <p:spPr>
          <a:xfrm>
            <a:off x="884343" y="5355802"/>
            <a:ext cx="10515602" cy="1246540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/>
              <a:t>TV</a:t>
            </a:r>
            <a:r>
              <a:rPr lang="ko-KR" altLang="en-US" sz="1200" dirty="0"/>
              <a:t> 출고관리 화면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    </a:t>
            </a:r>
            <a:r>
              <a:rPr lang="ko-KR" altLang="en-US" sz="1200" dirty="0"/>
              <a:t>사용자가 원하는 제품에 대한 출고관리를 원활히 수행하기 위해 다양한 검색조건으로 검색하여 업무에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r>
              <a:rPr lang="en-US" altLang="ko-KR" sz="1200" dirty="0"/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F83D73-DDAD-44B8-853D-9FCDA3B2A714}"/>
              </a:ext>
            </a:extLst>
          </p:cNvPr>
          <p:cNvSpPr/>
          <p:nvPr/>
        </p:nvSpPr>
        <p:spPr>
          <a:xfrm>
            <a:off x="7869341" y="1313567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TV</a:t>
            </a:r>
            <a:r>
              <a:rPr lang="ko-KR" altLang="en-US" sz="1200" b="1" dirty="0">
                <a:solidFill>
                  <a:schemeClr val="tx1"/>
                </a:solidFill>
              </a:rPr>
              <a:t>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출고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출고하려는 제품</a:t>
            </a:r>
            <a:r>
              <a:rPr lang="ko-KR" altLang="en-US" sz="1200" b="1" dirty="0">
                <a:solidFill>
                  <a:srgbClr val="FF0000"/>
                </a:solidFill>
              </a:rPr>
              <a:t> 선택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출고 수량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출고된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출고수량 관리 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B14E607-48BA-4C45-B038-57610A917989}"/>
              </a:ext>
            </a:extLst>
          </p:cNvPr>
          <p:cNvSpPr/>
          <p:nvPr/>
        </p:nvSpPr>
        <p:spPr>
          <a:xfrm>
            <a:off x="6835217" y="403130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A90B38A-2726-43E3-AA56-B4082A4510BC}"/>
              </a:ext>
            </a:extLst>
          </p:cNvPr>
          <p:cNvSpPr/>
          <p:nvPr/>
        </p:nvSpPr>
        <p:spPr>
          <a:xfrm>
            <a:off x="1945218" y="336107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8287278-8C5F-43BF-BAAA-6B17B3EC2E8E}"/>
              </a:ext>
            </a:extLst>
          </p:cNvPr>
          <p:cNvSpPr/>
          <p:nvPr/>
        </p:nvSpPr>
        <p:spPr>
          <a:xfrm>
            <a:off x="1859739" y="429916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578ADA-099B-4F92-833D-02B4F1C75ADE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2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209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26A95BB-0764-40B9-A54F-4B035747A476}"/>
              </a:ext>
            </a:extLst>
          </p:cNvPr>
          <p:cNvSpPr txBox="1">
            <a:spLocks/>
          </p:cNvSpPr>
          <p:nvPr/>
        </p:nvSpPr>
        <p:spPr>
          <a:xfrm>
            <a:off x="884343" y="5355802"/>
            <a:ext cx="10515602" cy="1246539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/>
              <a:t>TV</a:t>
            </a:r>
            <a:r>
              <a:rPr lang="ko-KR" altLang="en-US" sz="1200" dirty="0"/>
              <a:t> 통계 화면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>
                <a:latin typeface="+mn-ea"/>
              </a:rPr>
              <a:t>     TV</a:t>
            </a:r>
            <a:r>
              <a:rPr lang="ko-KR" altLang="en-US" sz="1200" dirty="0">
                <a:latin typeface="+mn-ea"/>
              </a:rPr>
              <a:t> 재고에 대한 통계를 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쉽게</a:t>
            </a:r>
            <a:r>
              <a:rPr lang="ko-KR" altLang="en-US" sz="1600" b="1" dirty="0">
                <a:solidFill>
                  <a:srgbClr val="0070C0"/>
                </a:solidFill>
              </a:rPr>
              <a:t> </a:t>
            </a:r>
            <a:r>
              <a:rPr lang="ko-KR" altLang="en-US" sz="1200" dirty="0"/>
              <a:t>볼 수 있도록</a:t>
            </a:r>
            <a:r>
              <a:rPr lang="ko-KR" altLang="en-US" sz="1600" dirty="0">
                <a:solidFill>
                  <a:srgbClr val="0070C0"/>
                </a:solidFill>
              </a:rPr>
              <a:t> </a:t>
            </a:r>
            <a:r>
              <a:rPr lang="ko-KR" altLang="en-US" sz="1200" dirty="0"/>
              <a:t>하였음</a:t>
            </a:r>
            <a:r>
              <a:rPr lang="en-US" altLang="ko-KR" sz="1200" dirty="0"/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1A85C1-7EA1-4DF1-BAB5-51B4E4066143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D08452-BF08-4A5C-A4F8-2E8F0FA45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436" y="1217851"/>
            <a:ext cx="6941128" cy="411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7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※ </a:t>
            </a:r>
            <a:r>
              <a:rPr lang="ko-KR" altLang="en-US" sz="1000">
                <a:solidFill>
                  <a:schemeClr val="tx1"/>
                </a:solidFill>
              </a:rPr>
              <a:t>각 번호 별 설명</a:t>
            </a:r>
            <a:endParaRPr lang="en-US" altLang="ko-KR" sz="1000">
              <a:solidFill>
                <a:schemeClr val="tx1"/>
              </a:solidFill>
            </a:endParaRPr>
          </a:p>
          <a:p>
            <a:endParaRPr lang="en-US" altLang="ko-KR" sz="1000">
              <a:solidFill>
                <a:schemeClr val="tx1"/>
              </a:solidFill>
            </a:endParaRPr>
          </a:p>
          <a:p>
            <a:r>
              <a:rPr lang="en-US" altLang="ko-KR" sz="1200" b="1">
                <a:solidFill>
                  <a:schemeClr val="tx1"/>
                </a:solidFill>
              </a:rPr>
              <a:t>1. </a:t>
            </a:r>
            <a:r>
              <a:rPr lang="ko-KR" altLang="en-US" sz="1200" b="1">
                <a:solidFill>
                  <a:schemeClr val="tx1"/>
                </a:solidFill>
              </a:rPr>
              <a:t>모바일 제품 검색 리스트</a:t>
            </a:r>
            <a:endParaRPr lang="en-US" altLang="ko-KR" sz="1200" b="1">
              <a:solidFill>
                <a:schemeClr val="tx1"/>
              </a:solidFill>
            </a:endParaRPr>
          </a:p>
          <a:p>
            <a:r>
              <a:rPr lang="en-US" altLang="ko-KR" sz="1000">
                <a:solidFill>
                  <a:schemeClr val="tx1"/>
                </a:solidFill>
              </a:rPr>
              <a:t>: </a:t>
            </a:r>
            <a:r>
              <a:rPr lang="ko-KR" altLang="en-US" sz="1000">
                <a:solidFill>
                  <a:schemeClr val="tx1"/>
                </a:solidFill>
              </a:rPr>
              <a:t>현재까지 저장되어 </a:t>
            </a:r>
            <a:r>
              <a:rPr lang="en-US" altLang="ko-KR" sz="1000">
                <a:solidFill>
                  <a:schemeClr val="tx1"/>
                </a:solidFill>
              </a:rPr>
              <a:t>PC</a:t>
            </a:r>
            <a:r>
              <a:rPr lang="ko-KR" altLang="en-US" sz="1000">
                <a:solidFill>
                  <a:schemeClr val="tx1"/>
                </a:solidFill>
              </a:rPr>
              <a:t> 제품이 검색된 </a:t>
            </a:r>
            <a:r>
              <a:rPr lang="ko-KR" altLang="en-US" sz="1200" b="1">
                <a:solidFill>
                  <a:srgbClr val="FF0000"/>
                </a:solidFill>
              </a:rPr>
              <a:t>제품 리스트</a:t>
            </a:r>
            <a:r>
              <a:rPr lang="en-US" altLang="ko-KR" sz="1200" b="1">
                <a:solidFill>
                  <a:srgbClr val="FF0000"/>
                </a:solidFill>
              </a:rPr>
              <a:t>.</a:t>
            </a:r>
          </a:p>
          <a:p>
            <a:endParaRPr lang="en-US" altLang="ko-KR" sz="1000" b="1">
              <a:solidFill>
                <a:srgbClr val="FF0000"/>
              </a:solidFill>
            </a:endParaRPr>
          </a:p>
          <a:p>
            <a:r>
              <a:rPr lang="en-US" altLang="ko-KR" sz="1200" b="1">
                <a:solidFill>
                  <a:schemeClr val="tx1"/>
                </a:solidFill>
              </a:rPr>
              <a:t>2. </a:t>
            </a:r>
            <a:r>
              <a:rPr lang="ko-KR" altLang="en-US" sz="1200" b="1">
                <a:solidFill>
                  <a:schemeClr val="tx1"/>
                </a:solidFill>
              </a:rPr>
              <a:t>입고</a:t>
            </a:r>
            <a:endParaRPr lang="en-US" altLang="ko-KR" sz="1200" b="1">
              <a:solidFill>
                <a:schemeClr val="tx1"/>
              </a:solidFill>
            </a:endParaRPr>
          </a:p>
          <a:p>
            <a:r>
              <a:rPr lang="en-US" altLang="ko-KR" sz="1000">
                <a:solidFill>
                  <a:schemeClr val="tx1"/>
                </a:solidFill>
              </a:rPr>
              <a:t>: </a:t>
            </a:r>
            <a:r>
              <a:rPr lang="ko-KR" altLang="en-US" sz="1000">
                <a:solidFill>
                  <a:schemeClr val="tx1"/>
                </a:solidFill>
              </a:rPr>
              <a:t>입고하려는 제품 </a:t>
            </a:r>
            <a:r>
              <a:rPr lang="ko-KR" altLang="en-US" sz="1200" b="1">
                <a:solidFill>
                  <a:srgbClr val="FF0000"/>
                </a:solidFill>
              </a:rPr>
              <a:t>선택</a:t>
            </a:r>
            <a:r>
              <a:rPr lang="en-US" altLang="ko-KR" sz="1200" b="1">
                <a:solidFill>
                  <a:srgbClr val="FF0000"/>
                </a:solidFill>
              </a:rPr>
              <a:t>.</a:t>
            </a:r>
          </a:p>
          <a:p>
            <a:endParaRPr lang="en-US" altLang="ko-KR" sz="1000" b="1">
              <a:solidFill>
                <a:srgbClr val="FF0000"/>
              </a:solidFill>
            </a:endParaRPr>
          </a:p>
          <a:p>
            <a:r>
              <a:rPr lang="en-US" altLang="ko-KR" sz="1200" b="1">
                <a:solidFill>
                  <a:schemeClr val="tx1"/>
                </a:solidFill>
              </a:rPr>
              <a:t>3. </a:t>
            </a:r>
            <a:r>
              <a:rPr lang="ko-KR" altLang="en-US" sz="1200" b="1">
                <a:solidFill>
                  <a:schemeClr val="tx1"/>
                </a:solidFill>
              </a:rPr>
              <a:t> 입고 수량 등록</a:t>
            </a:r>
            <a:endParaRPr lang="en-US" altLang="ko-KR" sz="1200" b="1">
              <a:solidFill>
                <a:schemeClr val="tx1"/>
              </a:solidFill>
            </a:endParaRPr>
          </a:p>
          <a:p>
            <a:r>
              <a:rPr lang="en-US" altLang="ko-KR" sz="1000">
                <a:solidFill>
                  <a:schemeClr val="tx1"/>
                </a:solidFill>
              </a:rPr>
              <a:t>: </a:t>
            </a:r>
            <a:r>
              <a:rPr lang="ko-KR" altLang="en-US" sz="1000">
                <a:solidFill>
                  <a:schemeClr val="tx1"/>
                </a:solidFill>
              </a:rPr>
              <a:t>입고된 제품의 </a:t>
            </a:r>
            <a:r>
              <a:rPr lang="ko-KR" altLang="en-US" sz="1200" b="1">
                <a:solidFill>
                  <a:srgbClr val="FF0000"/>
                </a:solidFill>
              </a:rPr>
              <a:t>입고 수량 관리</a:t>
            </a:r>
            <a:r>
              <a:rPr lang="en-US" altLang="ko-KR" sz="1200" b="1">
                <a:solidFill>
                  <a:srgbClr val="FF0000"/>
                </a:solidFill>
              </a:rPr>
              <a:t>.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F3BEBF8-22C5-4B3C-8B1F-23076A816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59" y="1448867"/>
            <a:ext cx="6695918" cy="3992544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E17D6E74-1353-484F-84C1-0E57A8F4D510}"/>
              </a:ext>
            </a:extLst>
          </p:cNvPr>
          <p:cNvSpPr/>
          <p:nvPr/>
        </p:nvSpPr>
        <p:spPr>
          <a:xfrm>
            <a:off x="2205722" y="4133114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7CC47FB-A31F-48DA-A54E-B39963ED3253}"/>
              </a:ext>
            </a:extLst>
          </p:cNvPr>
          <p:cNvSpPr/>
          <p:nvPr/>
        </p:nvSpPr>
        <p:spPr>
          <a:xfrm>
            <a:off x="6593731" y="4133114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12D2E47-F49E-4F7B-A910-80889274F267}"/>
              </a:ext>
            </a:extLst>
          </p:cNvPr>
          <p:cNvSpPr/>
          <p:nvPr/>
        </p:nvSpPr>
        <p:spPr>
          <a:xfrm>
            <a:off x="1937868" y="3452754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89EA2D44-6BB7-4870-906B-C09B13B303BE}"/>
              </a:ext>
            </a:extLst>
          </p:cNvPr>
          <p:cNvSpPr txBox="1">
            <a:spLocks/>
          </p:cNvSpPr>
          <p:nvPr/>
        </p:nvSpPr>
        <p:spPr>
          <a:xfrm>
            <a:off x="995459" y="5457610"/>
            <a:ext cx="10515602" cy="1144733"/>
          </a:xfrm>
          <a:prstGeom prst="rect">
            <a:avLst/>
          </a:prstGeom>
          <a:ln w="12700">
            <a:solidFill>
              <a:srgbClr val="96749A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모바일</a:t>
            </a:r>
            <a:r>
              <a:rPr lang="en-US" altLang="ko-KR" sz="1200" dirty="0"/>
              <a:t> </a:t>
            </a:r>
            <a:r>
              <a:rPr lang="ko-KR" altLang="en-US" sz="1200" dirty="0"/>
              <a:t>입고 관리 </a:t>
            </a:r>
            <a:r>
              <a:rPr lang="en-US" altLang="ko-KR" sz="1200" dirty="0"/>
              <a:t>UI</a:t>
            </a:r>
            <a:r>
              <a:rPr lang="ko-KR" altLang="en-US" sz="1200" dirty="0"/>
              <a:t> 화면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 algn="just">
              <a:buNone/>
            </a:pPr>
            <a:r>
              <a:rPr lang="en-US" altLang="ko-KR" sz="1200" dirty="0"/>
              <a:t>     </a:t>
            </a:r>
            <a:r>
              <a:rPr lang="ko-KR" altLang="en-US" sz="1200" dirty="0"/>
              <a:t>사용자가 원하는 제품에 대한 입고관리를 원활히 수행하기 위해 다양한 검색조건으로 검색하여 업무에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r>
              <a:rPr lang="en-US" altLang="ko-KR" sz="1200" dirty="0"/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FAF66C8-3311-4EF0-858F-F714CFA1F8A9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44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모바일 제품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</a:t>
            </a:r>
            <a:r>
              <a:rPr lang="en-US" altLang="ko-KR" sz="1000" dirty="0">
                <a:solidFill>
                  <a:schemeClr val="tx1"/>
                </a:solidFill>
              </a:rPr>
              <a:t>PC</a:t>
            </a:r>
            <a:r>
              <a:rPr lang="ko-KR" altLang="en-US" sz="1000" dirty="0">
                <a:solidFill>
                  <a:schemeClr val="tx1"/>
                </a:solidFill>
              </a:rPr>
              <a:t> 제품이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출고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출고하려는 제품 </a:t>
            </a:r>
            <a:r>
              <a:rPr lang="ko-KR" altLang="en-US" sz="1200" b="1" dirty="0">
                <a:solidFill>
                  <a:srgbClr val="FF0000"/>
                </a:solidFill>
              </a:rPr>
              <a:t>선택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 출고 수량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출고된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출고 수량 관리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B9D7F3F-EA69-4B43-A55D-5D3F6B5C4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608" y="1373258"/>
            <a:ext cx="6678703" cy="4051805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67A30738-88BE-4FE8-AD19-7A527ADBD5BE}"/>
              </a:ext>
            </a:extLst>
          </p:cNvPr>
          <p:cNvSpPr/>
          <p:nvPr/>
        </p:nvSpPr>
        <p:spPr>
          <a:xfrm>
            <a:off x="2379342" y="411012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4EBD82C-6401-4748-BC82-B3C592C9DAF6}"/>
              </a:ext>
            </a:extLst>
          </p:cNvPr>
          <p:cNvSpPr/>
          <p:nvPr/>
        </p:nvSpPr>
        <p:spPr>
          <a:xfrm>
            <a:off x="6834860" y="4139012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E5299AD-E74A-4BE6-A151-B7C24CFAB6A0}"/>
              </a:ext>
            </a:extLst>
          </p:cNvPr>
          <p:cNvSpPr/>
          <p:nvPr/>
        </p:nvSpPr>
        <p:spPr>
          <a:xfrm>
            <a:off x="2111488" y="339916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65AF79CD-2EF5-4DCB-A4FC-7D1E37A47BCF}"/>
              </a:ext>
            </a:extLst>
          </p:cNvPr>
          <p:cNvSpPr txBox="1">
            <a:spLocks/>
          </p:cNvSpPr>
          <p:nvPr/>
        </p:nvSpPr>
        <p:spPr>
          <a:xfrm>
            <a:off x="995462" y="5442626"/>
            <a:ext cx="10515602" cy="1144733"/>
          </a:xfrm>
          <a:prstGeom prst="rect">
            <a:avLst/>
          </a:prstGeom>
          <a:ln w="12700">
            <a:solidFill>
              <a:srgbClr val="96749A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모바일</a:t>
            </a:r>
            <a:r>
              <a:rPr lang="en-US" altLang="ko-KR" sz="1200" dirty="0"/>
              <a:t> </a:t>
            </a:r>
            <a:r>
              <a:rPr lang="ko-KR" altLang="en-US" sz="1200" dirty="0"/>
              <a:t>출고 관리 </a:t>
            </a:r>
            <a:r>
              <a:rPr lang="en-US" altLang="ko-KR" sz="1200" dirty="0"/>
              <a:t>UI</a:t>
            </a:r>
            <a:r>
              <a:rPr lang="ko-KR" altLang="en-US" sz="1200" dirty="0"/>
              <a:t> 화면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 algn="just">
              <a:buNone/>
            </a:pPr>
            <a:r>
              <a:rPr lang="en-US" altLang="ko-KR" sz="1200" dirty="0"/>
              <a:t>     </a:t>
            </a:r>
            <a:r>
              <a:rPr lang="ko-KR" altLang="en-US" sz="1200" dirty="0"/>
              <a:t>사용자가 원하는 제품에 대한 출고관리를 원활히 수행하기 위해 다양한 검색조건으로 검색하여 업무에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r>
              <a:rPr lang="en-US" altLang="ko-KR" sz="1200" dirty="0"/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4A8344-E243-4397-A800-5B5DDDF4B1AF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11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5EC96BC9-FA6C-4DA0-9422-DFDFAB8B0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784" y="1224642"/>
            <a:ext cx="7148335" cy="440871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C82F6A5F-E50A-46C4-A400-A5BD2C716A7A}"/>
              </a:ext>
            </a:extLst>
          </p:cNvPr>
          <p:cNvSpPr txBox="1">
            <a:spLocks/>
          </p:cNvSpPr>
          <p:nvPr/>
        </p:nvSpPr>
        <p:spPr>
          <a:xfrm>
            <a:off x="882484" y="5171734"/>
            <a:ext cx="10515602" cy="132407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모바일 통계 화면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>
                <a:latin typeface="+mn-ea"/>
              </a:rPr>
              <a:t>    모바일 재고에 대한 통계를 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쉽게</a:t>
            </a:r>
            <a:r>
              <a:rPr lang="ko-KR" altLang="en-US" sz="1600" b="1" dirty="0">
                <a:solidFill>
                  <a:srgbClr val="0070C0"/>
                </a:solidFill>
              </a:rPr>
              <a:t> </a:t>
            </a:r>
            <a:r>
              <a:rPr lang="ko-KR" altLang="en-US" sz="1200" dirty="0"/>
              <a:t>볼 수 있도록 하였음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4BB3DD-B218-4CBA-8510-69801F8F50DC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59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2.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2707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프로젝트 개요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BB674-52A6-4F80-A165-86F510F925B7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984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209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26A95BB-0764-40B9-A54F-4B035747A476}"/>
              </a:ext>
            </a:extLst>
          </p:cNvPr>
          <p:cNvSpPr txBox="1">
            <a:spLocks/>
          </p:cNvSpPr>
          <p:nvPr/>
        </p:nvSpPr>
        <p:spPr>
          <a:xfrm>
            <a:off x="884343" y="5355802"/>
            <a:ext cx="10515602" cy="1246539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게시판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     게시판 목록화면으로 </a:t>
            </a:r>
            <a:r>
              <a:rPr lang="en-US" altLang="ko-KR" sz="1200" dirty="0"/>
              <a:t>ERP </a:t>
            </a:r>
            <a:r>
              <a:rPr lang="ko-KR" altLang="en-US" sz="1200" dirty="0"/>
              <a:t>사용자들 간의 커뮤니티 성격의 자유 게시판을 볼 수 있음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06ED08-1A6D-48EF-B1F1-C72C74B8BAED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2C25C1-DDEA-4BEC-BA08-3C4AB74F1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129" y="1217853"/>
            <a:ext cx="7147742" cy="408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83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CD9ED5-A128-4E17-85B4-7E930C69B9A7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32407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게시판 상세화면 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    게시판 리스트에서 제목을 클릭하면 접속할 수 있는 상세화면</a:t>
            </a:r>
            <a:r>
              <a:rPr lang="en-US" altLang="ko-KR" sz="1200" dirty="0"/>
              <a:t>.</a:t>
            </a:r>
            <a:r>
              <a:rPr lang="ko-KR" altLang="en-US" sz="1200" dirty="0"/>
              <a:t>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댓글쓰기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댓글쓰기를 누르면 현재 보고 있는 </a:t>
            </a:r>
            <a:r>
              <a:rPr lang="ko-KR" altLang="en-US" sz="1200" b="1" dirty="0">
                <a:solidFill>
                  <a:srgbClr val="FF0000"/>
                </a:solidFill>
              </a:rPr>
              <a:t>게시글의 댓글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작성화면으로 이동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수정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삭제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현재 보고 있는 게시글이 입력창에 담겨 있는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rgbClr val="FF0000"/>
                </a:solidFill>
              </a:rPr>
              <a:t>수정 화면으로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글 목록보기</a:t>
            </a:r>
          </a:p>
          <a:p>
            <a:r>
              <a:rPr lang="ko-KR" altLang="en-US" sz="1000" dirty="0">
                <a:solidFill>
                  <a:schemeClr val="tx1"/>
                </a:solidFill>
              </a:rPr>
              <a:t>게시판 목록으로 되돌아감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69B7B9C-B065-48ED-8EAE-49CEF8FAB2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86" y="1462937"/>
            <a:ext cx="7270718" cy="3363706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B423F240-7133-4C45-96D5-4B177DA590F5}"/>
              </a:ext>
            </a:extLst>
          </p:cNvPr>
          <p:cNvSpPr/>
          <p:nvPr/>
        </p:nvSpPr>
        <p:spPr>
          <a:xfrm>
            <a:off x="3754622" y="487185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41C0294-F6C2-4297-AF04-B21EA8B8401A}"/>
              </a:ext>
            </a:extLst>
          </p:cNvPr>
          <p:cNvSpPr/>
          <p:nvPr/>
        </p:nvSpPr>
        <p:spPr>
          <a:xfrm>
            <a:off x="4118029" y="487185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B512B1C-DAA3-4614-B033-F2A009640018}"/>
              </a:ext>
            </a:extLst>
          </p:cNvPr>
          <p:cNvSpPr/>
          <p:nvPr/>
        </p:nvSpPr>
        <p:spPr>
          <a:xfrm>
            <a:off x="4481437" y="486869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34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A83693-00A8-4A4E-BAAA-CF063EF9A794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32407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게시판 </a:t>
            </a:r>
            <a:r>
              <a:rPr lang="ko-KR" altLang="en-US" sz="1200" dirty="0" err="1"/>
              <a:t>새글쓰기</a:t>
            </a:r>
            <a:r>
              <a:rPr lang="ko-KR" altLang="en-US" sz="1200" dirty="0"/>
              <a:t> 화면 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    게시판의 오른쪽 상단의 </a:t>
            </a:r>
            <a:r>
              <a:rPr lang="ko-KR" altLang="en-US" sz="1200" dirty="0" err="1"/>
              <a:t>새글쓰기</a:t>
            </a:r>
            <a:r>
              <a:rPr lang="ko-KR" altLang="en-US" sz="1200" dirty="0"/>
              <a:t> 버튼을 클릭하면 접속할 수 있는 상세화면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저장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현재 입력창에 입력되어 있는 내용이 </a:t>
            </a:r>
            <a:r>
              <a:rPr lang="ko-KR" altLang="en-US" sz="1100" b="1" dirty="0">
                <a:solidFill>
                  <a:srgbClr val="FF0066"/>
                </a:solidFill>
              </a:rPr>
              <a:t>게시판에</a:t>
            </a:r>
            <a:r>
              <a:rPr lang="en-US" altLang="ko-KR" sz="1100" b="1" dirty="0">
                <a:solidFill>
                  <a:srgbClr val="FF0066"/>
                </a:solidFill>
              </a:rPr>
              <a:t> </a:t>
            </a:r>
            <a:r>
              <a:rPr lang="ko-KR" altLang="en-US" sz="1100" b="1" dirty="0">
                <a:solidFill>
                  <a:srgbClr val="FF0066"/>
                </a:solidFill>
              </a:rPr>
              <a:t>추가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다시 작성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현재 입력창에 입력된 내용이 모두 </a:t>
            </a:r>
            <a:r>
              <a:rPr lang="ko-KR" altLang="en-US" sz="1000" dirty="0" err="1">
                <a:solidFill>
                  <a:schemeClr val="tx1"/>
                </a:solidFill>
              </a:rPr>
              <a:t>지워짐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목록보기</a:t>
            </a:r>
          </a:p>
          <a:p>
            <a:r>
              <a:rPr lang="ko-KR" altLang="en-US" sz="1000" dirty="0">
                <a:solidFill>
                  <a:schemeClr val="tx1"/>
                </a:solidFill>
              </a:rPr>
              <a:t>게시판 목록으로 되돌아감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40CF8552-F17A-406F-8559-ED79A3CB3F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00" y="1462459"/>
            <a:ext cx="7105880" cy="3496234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0ED96AB6-7C8D-4B41-88F7-0FBBB2E5EFB3}"/>
              </a:ext>
            </a:extLst>
          </p:cNvPr>
          <p:cNvSpPr/>
          <p:nvPr/>
        </p:nvSpPr>
        <p:spPr>
          <a:xfrm>
            <a:off x="3898602" y="493109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B3A649F-718A-433B-B6C8-A8541CE5F602}"/>
              </a:ext>
            </a:extLst>
          </p:cNvPr>
          <p:cNvSpPr/>
          <p:nvPr/>
        </p:nvSpPr>
        <p:spPr>
          <a:xfrm>
            <a:off x="4190019" y="493109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95647B-19ED-4D2F-A55D-9E322505CFC4}"/>
              </a:ext>
            </a:extLst>
          </p:cNvPr>
          <p:cNvSpPr/>
          <p:nvPr/>
        </p:nvSpPr>
        <p:spPr>
          <a:xfrm>
            <a:off x="4481437" y="493109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62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0AD4CF-4BD1-48C2-9730-CB6D007E61A1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32407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게시판 수정</a:t>
            </a:r>
            <a:r>
              <a:rPr lang="en-US" altLang="ko-KR" sz="1200" dirty="0"/>
              <a:t>/</a:t>
            </a:r>
            <a:r>
              <a:rPr lang="ko-KR" altLang="en-US" sz="1200" dirty="0"/>
              <a:t>삭제화면 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    게시판 상세보기에서 수정</a:t>
            </a:r>
            <a:r>
              <a:rPr lang="en-US" altLang="ko-KR" sz="1200" dirty="0"/>
              <a:t>/</a:t>
            </a:r>
            <a:r>
              <a:rPr lang="ko-KR" altLang="en-US" sz="1200" dirty="0"/>
              <a:t>삭제 버튼을 클릭하면 접속할 수 있는 상세화면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수정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현재 입력창에 입력된 내용대로 </a:t>
            </a:r>
            <a:r>
              <a:rPr lang="ko-KR" altLang="en-US" sz="1100" b="1" dirty="0">
                <a:solidFill>
                  <a:srgbClr val="FF0066"/>
                </a:solidFill>
              </a:rPr>
              <a:t>선택한 게시글의 내용이</a:t>
            </a:r>
            <a:endParaRPr lang="en-US" altLang="ko-KR" sz="1100" b="1" dirty="0">
              <a:solidFill>
                <a:srgbClr val="FF0066"/>
              </a:solidFill>
            </a:endParaRPr>
          </a:p>
          <a:p>
            <a:r>
              <a:rPr lang="ko-KR" altLang="en-US" sz="1100" b="1" dirty="0">
                <a:solidFill>
                  <a:srgbClr val="FF0066"/>
                </a:solidFill>
              </a:rPr>
              <a:t>수정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삭제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선택한 </a:t>
            </a:r>
            <a:r>
              <a:rPr lang="ko-KR" altLang="en-US" sz="1100" b="1" dirty="0">
                <a:solidFill>
                  <a:srgbClr val="0070C0"/>
                </a:solidFill>
              </a:rPr>
              <a:t>게시글</a:t>
            </a:r>
            <a:r>
              <a:rPr lang="ko-KR" altLang="en-US" sz="1000" dirty="0">
                <a:solidFill>
                  <a:schemeClr val="tx1"/>
                </a:solidFill>
              </a:rPr>
              <a:t>이 </a:t>
            </a:r>
            <a:r>
              <a:rPr lang="ko-KR" altLang="en-US" sz="1000" b="1" dirty="0">
                <a:solidFill>
                  <a:srgbClr val="FF0066"/>
                </a:solidFill>
              </a:rPr>
              <a:t>삭제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목록보기</a:t>
            </a:r>
          </a:p>
          <a:p>
            <a:r>
              <a:rPr lang="ko-KR" altLang="en-US" sz="1000" dirty="0">
                <a:solidFill>
                  <a:schemeClr val="tx1"/>
                </a:solidFill>
              </a:rPr>
              <a:t>게시판 목록으로 되돌아감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DBC59823-4888-4707-B490-B444FEAE74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84" y="1412217"/>
            <a:ext cx="6989516" cy="3391859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72CA7E8F-F108-47FA-9187-19A4A1EFF643}"/>
              </a:ext>
            </a:extLst>
          </p:cNvPr>
          <p:cNvSpPr/>
          <p:nvPr/>
        </p:nvSpPr>
        <p:spPr>
          <a:xfrm>
            <a:off x="3905996" y="480407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B18E8C8-95EA-4460-9886-A6BF244F370B}"/>
              </a:ext>
            </a:extLst>
          </p:cNvPr>
          <p:cNvSpPr/>
          <p:nvPr/>
        </p:nvSpPr>
        <p:spPr>
          <a:xfrm>
            <a:off x="4190913" y="480975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D32AD23-A0F0-4007-B891-26C3890D32E8}"/>
              </a:ext>
            </a:extLst>
          </p:cNvPr>
          <p:cNvSpPr/>
          <p:nvPr/>
        </p:nvSpPr>
        <p:spPr>
          <a:xfrm>
            <a:off x="4481437" y="480407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28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209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9060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 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26A95BB-0764-40B9-A54F-4B035747A476}"/>
              </a:ext>
            </a:extLst>
          </p:cNvPr>
          <p:cNvSpPr txBox="1">
            <a:spLocks/>
          </p:cNvSpPr>
          <p:nvPr/>
        </p:nvSpPr>
        <p:spPr>
          <a:xfrm>
            <a:off x="884343" y="5355802"/>
            <a:ext cx="10515602" cy="1246539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 통계 화면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      </a:t>
            </a:r>
            <a:r>
              <a:rPr lang="en-US" altLang="ko-KR" sz="1200" dirty="0"/>
              <a:t>ERP </a:t>
            </a:r>
            <a:r>
              <a:rPr lang="ko-KR" altLang="en-US" sz="1200" dirty="0"/>
              <a:t>내부 모든 카테고리부분의 전체적인 통계 수치들을 보여주는 화면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B0BA3C-E710-43FD-91AB-697E484E0025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F28D55-AA25-4F8E-872E-391E90C1E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498" y="1189878"/>
            <a:ext cx="6097004" cy="416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99F6EEE-E5A0-4546-8493-867EAAD1A314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7.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기능구현</a:t>
            </a:r>
          </a:p>
        </p:txBody>
      </p:sp>
    </p:spTree>
    <p:extLst>
      <p:ext uri="{BB962C8B-B14F-4D97-AF65-F5344CB8AC3E}">
        <p14:creationId xmlns:p14="http://schemas.microsoft.com/office/powerpoint/2010/main" val="99410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441572"/>
          <a:ext cx="9304426" cy="3248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16240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BoardController.java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게시판 가상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URL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주소로 접속하면 호출되는 메소드 관리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ModelAndView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객체에 호출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JSP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페이지명과 응답물을 저장하고 리턴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16240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ERPController.java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전자제품 각 카테고리별로 가상의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URL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주소로 접속하면 호출되는 메소드 관리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u="none" strike="noStrike" dirty="0" err="1">
                          <a:effectLst/>
                        </a:rPr>
                        <a:t>ModelAndView</a:t>
                      </a:r>
                      <a:r>
                        <a:rPr lang="en-US" altLang="ko-KR" sz="1600" u="none" strike="noStrike" dirty="0">
                          <a:effectLst/>
                        </a:rPr>
                        <a:t> </a:t>
                      </a:r>
                      <a:r>
                        <a:rPr lang="ko-KR" altLang="en-US" sz="1600" u="none" strike="noStrike" dirty="0">
                          <a:effectLst/>
                        </a:rPr>
                        <a:t>객체에 호출 </a:t>
                      </a:r>
                      <a:r>
                        <a:rPr lang="en-US" altLang="ko-KR" sz="1600" u="none" strike="noStrike" dirty="0">
                          <a:effectLst/>
                        </a:rPr>
                        <a:t>JSP </a:t>
                      </a:r>
                      <a:r>
                        <a:rPr lang="ko-KR" altLang="en-US" sz="1600" u="none" strike="noStrike" dirty="0">
                          <a:effectLst/>
                        </a:rPr>
                        <a:t>페이지명과 응답물을 저장하고 리턴</a:t>
                      </a:r>
                      <a:r>
                        <a:rPr lang="en-US" altLang="ko-KR" sz="1600" u="none" strike="noStrike" dirty="0">
                          <a:effectLst/>
                        </a:rPr>
                        <a:t>.</a:t>
                      </a:r>
                      <a:endParaRPr lang="ko-KR" altLang="en-US" sz="1600" dirty="0"/>
                    </a:p>
                    <a:p>
                      <a:pPr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AA005AE-6D9A-4C03-9E82-DB793317BC55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클래스 설계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CD0B7C-03E3-4F2B-9254-8F848C093DAE}"/>
              </a:ext>
            </a:extLst>
          </p:cNvPr>
          <p:cNvSpPr txBox="1"/>
          <p:nvPr/>
        </p:nvSpPr>
        <p:spPr>
          <a:xfrm>
            <a:off x="1534356" y="1959115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Controller </a:t>
            </a:r>
            <a:r>
              <a:rPr lang="ko-KR" altLang="en-US" dirty="0"/>
              <a:t>클래스</a:t>
            </a:r>
            <a:r>
              <a:rPr lang="en-US" altLang="ko-KR" dirty="0"/>
              <a:t>(2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B8AB3C-BE44-47AC-9D0E-A7D4F60CA152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17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0119425"/>
              </p:ext>
            </p:extLst>
          </p:nvPr>
        </p:nvGraphicFramePr>
        <p:xfrm>
          <a:off x="1534356" y="2441572"/>
          <a:ext cx="9304426" cy="3676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919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BoardDAO.java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BoardDAOImpl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의 메소드 목록을 규정한 인터페이스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9191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BoardDAOImpl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오라클 테이블 안의 게시판 데이터를 입력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수정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검색 하기 위해 속성변수에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SqlSessionTemplate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클래스를 객체화 하여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919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ERPDAO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 err="1">
                          <a:effectLst/>
                        </a:rPr>
                        <a:t>ERPDAOImpl</a:t>
                      </a:r>
                      <a:r>
                        <a:rPr lang="ko-KR" altLang="en-US" sz="1400" u="none" strike="noStrike" dirty="0">
                          <a:effectLst/>
                        </a:rPr>
                        <a:t>의 메소드 목록을 규정한 인터페이스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663009"/>
                  </a:ext>
                </a:extLst>
              </a:tr>
              <a:tr h="919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ERPDAOImpl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dirty="0">
                          <a:effectLst/>
                        </a:rPr>
                        <a:t>오라클 테이블 안의 각 전자제품 카테고리별 데이터를 입력</a:t>
                      </a:r>
                      <a:r>
                        <a:rPr lang="en-US" altLang="ko-KR" sz="1400" u="none" strike="noStrike" dirty="0">
                          <a:effectLst/>
                        </a:rPr>
                        <a:t>, </a:t>
                      </a:r>
                      <a:r>
                        <a:rPr lang="ko-KR" altLang="en-US" sz="1400" u="none" strike="noStrike" dirty="0">
                          <a:effectLst/>
                        </a:rPr>
                        <a:t>수정</a:t>
                      </a:r>
                      <a:r>
                        <a:rPr lang="en-US" altLang="ko-KR" sz="1400" u="none" strike="noStrike" dirty="0">
                          <a:effectLst/>
                        </a:rPr>
                        <a:t>, </a:t>
                      </a:r>
                      <a:r>
                        <a:rPr lang="ko-KR" altLang="en-US" sz="1400" u="none" strike="noStrike" dirty="0">
                          <a:effectLst/>
                        </a:rPr>
                        <a:t>삭제</a:t>
                      </a:r>
                      <a:r>
                        <a:rPr lang="en-US" altLang="ko-KR" sz="1400" u="none" strike="noStrike" dirty="0">
                          <a:effectLst/>
                        </a:rPr>
                        <a:t>, </a:t>
                      </a:r>
                      <a:r>
                        <a:rPr lang="ko-KR" altLang="en-US" sz="1400" u="none" strike="noStrike" dirty="0">
                          <a:effectLst/>
                        </a:rPr>
                        <a:t>검색 하기 위해 속성변수에 </a:t>
                      </a:r>
                      <a:r>
                        <a:rPr lang="en-US" altLang="ko-KR" sz="1400" u="none" strike="noStrike" dirty="0" err="1">
                          <a:effectLst/>
                        </a:rPr>
                        <a:t>SqlSessionTemplate</a:t>
                      </a:r>
                      <a:r>
                        <a:rPr lang="en-US" altLang="ko-KR" sz="1400" u="none" strike="noStrike" dirty="0">
                          <a:effectLst/>
                        </a:rPr>
                        <a:t> </a:t>
                      </a:r>
                      <a:r>
                        <a:rPr lang="ko-KR" altLang="en-US" sz="1400" u="none" strike="noStrike" dirty="0">
                          <a:effectLst/>
                        </a:rPr>
                        <a:t>클래스를 객체화 하여 저장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43074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AA005AE-6D9A-4C03-9E82-DB793317BC55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클래스 설계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CD0B7C-03E3-4F2B-9254-8F848C093DAE}"/>
              </a:ext>
            </a:extLst>
          </p:cNvPr>
          <p:cNvSpPr txBox="1"/>
          <p:nvPr/>
        </p:nvSpPr>
        <p:spPr>
          <a:xfrm>
            <a:off x="1534356" y="1959115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DAO </a:t>
            </a:r>
            <a:r>
              <a:rPr lang="ko-KR" altLang="en-US" dirty="0"/>
              <a:t>클래스</a:t>
            </a:r>
            <a:r>
              <a:rPr lang="en-US" altLang="ko-KR" dirty="0"/>
              <a:t>(4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D8AEBF-2248-403C-BE0B-EBADA5A23E1D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42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AA005AE-6D9A-4C03-9E82-DB793317BC55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클래스 설계</a:t>
            </a:r>
          </a:p>
        </p:txBody>
      </p: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5C7478EB-339E-481C-9AC8-24A142652F27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441571"/>
          <a:ext cx="9304426" cy="3692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54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BoardDTO.java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게시판  입력</a:t>
                      </a: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수정</a:t>
                      </a: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삭제 및 목록에 보여줄 리스트를 담은 속성변수와 </a:t>
                      </a:r>
                      <a:endParaRPr lang="en-US" altLang="ko-KR" sz="1400" b="0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Getter / Setter 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메소드를 선언하는 클래스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BoardSearchDTO.java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dirty="0">
                          <a:effectLst/>
                        </a:rPr>
                        <a:t>게시판 검색 관련 속성변수와 </a:t>
                      </a:r>
                      <a:r>
                        <a:rPr lang="en-US" altLang="ko-KR" sz="1400" u="none" strike="noStrike" dirty="0">
                          <a:effectLst/>
                        </a:rPr>
                        <a:t>Getter / Setter </a:t>
                      </a:r>
                      <a:r>
                        <a:rPr lang="ko-KR" altLang="en-US" sz="1400" u="none" strike="noStrike" dirty="0">
                          <a:effectLst/>
                        </a:rPr>
                        <a:t>메소드를 선언하는 클래스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54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ERPDTO.java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u="none" strike="noStrike" dirty="0">
                          <a:effectLst/>
                        </a:rPr>
                        <a:t>각 카테고리별 입력</a:t>
                      </a:r>
                      <a:r>
                        <a:rPr lang="en-US" altLang="ko-KR" sz="1400" u="none" strike="noStrike" dirty="0">
                          <a:effectLst/>
                        </a:rPr>
                        <a:t>, </a:t>
                      </a:r>
                      <a:r>
                        <a:rPr lang="ko-KR" altLang="en-US" sz="1400" u="none" strike="noStrike" dirty="0">
                          <a:effectLst/>
                        </a:rPr>
                        <a:t>수정</a:t>
                      </a:r>
                      <a:r>
                        <a:rPr lang="en-US" altLang="ko-KR" sz="1400" u="none" strike="noStrike" dirty="0">
                          <a:effectLst/>
                        </a:rPr>
                        <a:t>, </a:t>
                      </a:r>
                      <a:r>
                        <a:rPr lang="ko-KR" altLang="en-US" sz="1400" u="none" strike="noStrike" dirty="0">
                          <a:effectLst/>
                        </a:rPr>
                        <a:t>삭제 및 목록에 보여줄 리스트를 담은 속성변수와 </a:t>
                      </a:r>
                      <a:endParaRPr lang="en-US" altLang="ko-KR" sz="1400" u="none" strike="noStrike" dirty="0">
                        <a:effectLst/>
                      </a:endParaRPr>
                    </a:p>
                    <a:p>
                      <a:pPr algn="l" latinLnBrk="1"/>
                      <a:r>
                        <a:rPr lang="en-US" altLang="ko-KR" sz="1400" u="none" strike="noStrike" dirty="0">
                          <a:effectLst/>
                        </a:rPr>
                        <a:t>Getter / Setter </a:t>
                      </a:r>
                      <a:r>
                        <a:rPr lang="ko-KR" altLang="en-US" sz="1400" u="none" strike="noStrike" dirty="0">
                          <a:effectLst/>
                        </a:rPr>
                        <a:t>메소드를 선언하는 클래스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663009"/>
                  </a:ext>
                </a:extLst>
              </a:tr>
              <a:tr h="6154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ERPHomeDTO.java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메인 페이지 내 게시판 및 재고 요약 파트마다 통계를 보여주기 위한 기간을 설정하는 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검색어를 담는 속성변수와   </a:t>
                      </a:r>
                      <a:r>
                        <a:rPr lang="en-US" altLang="ko-KR" sz="1400" u="none" strike="noStrike" dirty="0">
                          <a:effectLst/>
                        </a:rPr>
                        <a:t>Getter / Setter </a:t>
                      </a:r>
                      <a:r>
                        <a:rPr lang="ko-KR" altLang="en-US" sz="1400" u="none" strike="noStrike" dirty="0">
                          <a:effectLst/>
                        </a:rPr>
                        <a:t>메소드를 선언하는 클래스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430747"/>
                  </a:ext>
                </a:extLst>
              </a:tr>
              <a:tr h="6154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ERPSearchDTO.java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dirty="0">
                          <a:effectLst/>
                        </a:rPr>
                        <a:t>전자제품 검색 관련 속성변수와 </a:t>
                      </a:r>
                      <a:r>
                        <a:rPr lang="en-US" altLang="ko-KR" sz="1400" u="none" strike="noStrike" dirty="0">
                          <a:effectLst/>
                        </a:rPr>
                        <a:t>Getter / Setter </a:t>
                      </a:r>
                      <a:r>
                        <a:rPr lang="ko-KR" altLang="en-US" sz="1400" u="none" strike="noStrike" dirty="0">
                          <a:effectLst/>
                        </a:rPr>
                        <a:t>메소드를 선언하는 클래스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56394"/>
                  </a:ext>
                </a:extLst>
              </a:tr>
              <a:tr h="6154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ERPStockDTO.java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입고 및 출고 시 제품코드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입출고여부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개수를 받는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속성변수와 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Getter / Setter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메소드를 선언하는 클래스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29868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348A783-A0DB-4A41-89E5-CD513386ED78}"/>
              </a:ext>
            </a:extLst>
          </p:cNvPr>
          <p:cNvSpPr txBox="1"/>
          <p:nvPr/>
        </p:nvSpPr>
        <p:spPr>
          <a:xfrm>
            <a:off x="1534356" y="1959115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DTO </a:t>
            </a:r>
            <a:r>
              <a:rPr lang="ko-KR" altLang="en-US" dirty="0"/>
              <a:t>클래스</a:t>
            </a:r>
            <a:r>
              <a:rPr lang="en-US" altLang="ko-KR" dirty="0"/>
              <a:t>(6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68FF05-6E9A-4B89-B221-9EFA73661B91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27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AA005AE-6D9A-4C03-9E82-DB793317BC55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클래스 설계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48A783-A0DB-4A41-89E5-CD513386ED78}"/>
              </a:ext>
            </a:extLst>
          </p:cNvPr>
          <p:cNvSpPr txBox="1"/>
          <p:nvPr/>
        </p:nvSpPr>
        <p:spPr>
          <a:xfrm>
            <a:off x="1534356" y="1959115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Service </a:t>
            </a:r>
            <a:r>
              <a:rPr lang="ko-KR" altLang="en-US" dirty="0"/>
              <a:t>클래스</a:t>
            </a:r>
            <a:r>
              <a:rPr lang="en-US" altLang="ko-KR" dirty="0"/>
              <a:t>(4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F7AB1BD8-64DD-4848-8361-133C348B580A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441571"/>
          <a:ext cx="9304426" cy="3756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939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BoardService.java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BoardServiceImpl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의 메소드 목록을 규정한 인터페이스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9390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BoardServiceImpl.java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dirty="0">
                          <a:effectLst/>
                        </a:rPr>
                        <a:t>게시판 관련 </a:t>
                      </a:r>
                      <a:r>
                        <a:rPr lang="en-US" altLang="ko-KR" sz="1400" u="none" strike="noStrike" dirty="0">
                          <a:effectLst/>
                        </a:rPr>
                        <a:t>DAO</a:t>
                      </a:r>
                      <a:r>
                        <a:rPr lang="ko-KR" altLang="en-US" sz="1400" u="none" strike="noStrike" dirty="0">
                          <a:effectLst/>
                        </a:rPr>
                        <a:t>클래스의 메소드를 호출하기 위해 속성변수에 </a:t>
                      </a:r>
                      <a:r>
                        <a:rPr lang="en-US" altLang="ko-KR" sz="1400" u="none" strike="noStrike" dirty="0">
                          <a:effectLst/>
                        </a:rPr>
                        <a:t>DAO</a:t>
                      </a:r>
                      <a:r>
                        <a:rPr lang="ko-KR" altLang="en-US" sz="1400" u="none" strike="noStrike" dirty="0">
                          <a:effectLst/>
                        </a:rPr>
                        <a:t>클래스를 </a:t>
                      </a:r>
                      <a:endParaRPr lang="en-US" altLang="ko-KR" sz="1400" u="none" strike="noStrike" dirty="0">
                        <a:effectLst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dirty="0" err="1">
                          <a:effectLst/>
                        </a:rPr>
                        <a:t>객체화하여</a:t>
                      </a:r>
                      <a:r>
                        <a:rPr lang="ko-KR" altLang="en-US" sz="1400" u="none" strike="noStrike" dirty="0">
                          <a:effectLst/>
                        </a:rPr>
                        <a:t> 저장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939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ERPService.java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 err="1">
                          <a:effectLst/>
                        </a:rPr>
                        <a:t>ERPServiceImpl</a:t>
                      </a:r>
                      <a:r>
                        <a:rPr lang="ko-KR" altLang="en-US" sz="1400" u="none" strike="noStrike" dirty="0">
                          <a:effectLst/>
                        </a:rPr>
                        <a:t>의 메소드 목록을 규정한 인터페이스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663009"/>
                  </a:ext>
                </a:extLst>
              </a:tr>
              <a:tr h="939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ERPServiceImpl.java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dirty="0">
                          <a:effectLst/>
                        </a:rPr>
                        <a:t>전자제품 관련 </a:t>
                      </a:r>
                      <a:r>
                        <a:rPr lang="en-US" altLang="ko-KR" sz="1400" u="none" strike="noStrike" dirty="0">
                          <a:effectLst/>
                        </a:rPr>
                        <a:t>DAO</a:t>
                      </a:r>
                      <a:r>
                        <a:rPr lang="ko-KR" altLang="en-US" sz="1400" u="none" strike="noStrike" dirty="0">
                          <a:effectLst/>
                        </a:rPr>
                        <a:t>클래스의 메소드를 호출하기 위해 속성변수에 </a:t>
                      </a:r>
                      <a:r>
                        <a:rPr lang="en-US" altLang="ko-KR" sz="1400" u="none" strike="noStrike" dirty="0">
                          <a:effectLst/>
                        </a:rPr>
                        <a:t>DAO</a:t>
                      </a:r>
                      <a:r>
                        <a:rPr lang="ko-KR" altLang="en-US" sz="1400" u="none" strike="noStrike" dirty="0">
                          <a:effectLst/>
                        </a:rPr>
                        <a:t>클래스를 </a:t>
                      </a:r>
                      <a:endParaRPr lang="en-US" altLang="ko-KR" sz="1400" u="none" strike="noStrike" dirty="0">
                        <a:effectLst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dirty="0" err="1">
                          <a:effectLst/>
                        </a:rPr>
                        <a:t>객체화하여</a:t>
                      </a:r>
                      <a:r>
                        <a:rPr lang="ko-KR" altLang="en-US" sz="1400" u="none" strike="noStrike" dirty="0">
                          <a:effectLst/>
                        </a:rPr>
                        <a:t> 저장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43074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019A7F0A-3582-438D-9A57-836E27B394AF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00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5357DD9-F7DA-4A76-A169-E8055CE240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842161A-2401-4498-AC33-1B87B7AE1ABF}"/>
              </a:ext>
            </a:extLst>
          </p:cNvPr>
          <p:cNvSpPr/>
          <p:nvPr/>
        </p:nvSpPr>
        <p:spPr>
          <a:xfrm>
            <a:off x="467360" y="2550170"/>
            <a:ext cx="4037528" cy="3316439"/>
          </a:xfrm>
          <a:prstGeom prst="rect">
            <a:avLst/>
          </a:prstGeom>
          <a:solidFill>
            <a:srgbClr val="AA8FD3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5FD69B-A7CD-4B2E-BE87-4F45A3AB56C0}"/>
              </a:ext>
            </a:extLst>
          </p:cNvPr>
          <p:cNvSpPr/>
          <p:nvPr/>
        </p:nvSpPr>
        <p:spPr>
          <a:xfrm>
            <a:off x="7687112" y="2550170"/>
            <a:ext cx="4037528" cy="3316439"/>
          </a:xfrm>
          <a:prstGeom prst="rect">
            <a:avLst/>
          </a:prstGeom>
          <a:solidFill>
            <a:srgbClr val="CD9FD2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0F70548-41F5-41E1-8EB4-C05921379C2A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0EC78C4-AFF2-429E-AF79-58D860C6F26F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7B8A67-50CF-42F6-A54D-7ABD31225117}"/>
                </a:ext>
              </a:extLst>
            </p:cNvPr>
            <p:cNvSpPr txBox="1"/>
            <p:nvPr/>
          </p:nvSpPr>
          <p:spPr>
            <a:xfrm>
              <a:off x="995462" y="118932"/>
              <a:ext cx="39821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프로젝트 개요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F7E9B577-BB44-410F-A860-2CFABFE5F78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ED4C8D-19C2-40E7-A49B-A54DBED94F35}"/>
                </a:ext>
              </a:extLst>
            </p:cNvPr>
            <p:cNvSpPr txBox="1"/>
            <p:nvPr/>
          </p:nvSpPr>
          <p:spPr>
            <a:xfrm>
              <a:off x="162415" y="362188"/>
              <a:ext cx="7248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2F034AD-5556-428D-8537-02962AE60590}"/>
              </a:ext>
            </a:extLst>
          </p:cNvPr>
          <p:cNvSpPr txBox="1"/>
          <p:nvPr/>
        </p:nvSpPr>
        <p:spPr>
          <a:xfrm>
            <a:off x="467360" y="2695451"/>
            <a:ext cx="398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선택 동기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6F4949-AB8C-4E43-804A-D57C7AB92187}"/>
              </a:ext>
            </a:extLst>
          </p:cNvPr>
          <p:cNvSpPr txBox="1"/>
          <p:nvPr/>
        </p:nvSpPr>
        <p:spPr>
          <a:xfrm>
            <a:off x="7687112" y="2695451"/>
            <a:ext cx="398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진행 목표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5862C4-C86F-4549-937C-9FCDB0E3C819}"/>
              </a:ext>
            </a:extLst>
          </p:cNvPr>
          <p:cNvSpPr txBox="1"/>
          <p:nvPr/>
        </p:nvSpPr>
        <p:spPr>
          <a:xfrm>
            <a:off x="467360" y="3237196"/>
            <a:ext cx="3982180" cy="1341842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굴림" panose="020B0600000101010101" pitchFamily="50" charset="-127"/>
              </a:rPr>
              <a:t> 기존의 재고관리 </a:t>
            </a:r>
            <a:r>
              <a:rPr lang="en-US" altLang="ko-KR" sz="1400" dirty="0">
                <a:latin typeface="굴림" panose="020B0600000101010101" pitchFamily="50" charset="-127"/>
              </a:rPr>
              <a:t>ERP </a:t>
            </a:r>
            <a:r>
              <a:rPr lang="ko-KR" altLang="en-US" sz="1400" dirty="0">
                <a:latin typeface="굴림" panose="020B0600000101010101" pitchFamily="50" charset="-127"/>
              </a:rPr>
              <a:t>시스템과는 차별화된 </a:t>
            </a:r>
            <a:r>
              <a:rPr lang="en-US" altLang="ko-KR" sz="1400" dirty="0">
                <a:latin typeface="굴림" panose="020B0600000101010101" pitchFamily="50" charset="-127"/>
              </a:rPr>
              <a:t>ERP</a:t>
            </a:r>
            <a:r>
              <a:rPr lang="ko-KR" altLang="en-US" sz="1400" dirty="0">
                <a:latin typeface="굴림" panose="020B0600000101010101" pitchFamily="50" charset="-127"/>
              </a:rPr>
              <a:t>를 구축하고자 다양한 통계자료와 차트를 활용하여 직관적인 </a:t>
            </a:r>
            <a:r>
              <a:rPr lang="en-US" altLang="ko-KR" sz="1400" dirty="0">
                <a:latin typeface="굴림" panose="020B0600000101010101" pitchFamily="50" charset="-127"/>
              </a:rPr>
              <a:t>ERP </a:t>
            </a:r>
            <a:r>
              <a:rPr lang="ko-KR" altLang="en-US" sz="1400" dirty="0">
                <a:latin typeface="굴림" panose="020B0600000101010101" pitchFamily="50" charset="-127"/>
              </a:rPr>
              <a:t>시스템을 만들어보고자 본 프로젝트를 선택하게 되었습니다</a:t>
            </a:r>
            <a:r>
              <a:rPr lang="en-US" altLang="ko-KR" sz="1400" dirty="0">
                <a:latin typeface="굴림" panose="020B0600000101010101" pitchFamily="50" charset="-127"/>
              </a:rPr>
              <a:t>.</a:t>
            </a:r>
            <a:endParaRPr lang="ko-KR" altLang="en-US" sz="1400" dirty="0">
              <a:latin typeface="굴림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E5DEEE-5827-4994-9DC1-E9C54E3A0AD9}"/>
              </a:ext>
            </a:extLst>
          </p:cNvPr>
          <p:cNvSpPr txBox="1"/>
          <p:nvPr/>
        </p:nvSpPr>
        <p:spPr>
          <a:xfrm>
            <a:off x="7694836" y="3143190"/>
            <a:ext cx="3982180" cy="2636043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 다양하고 세분화된 통합검색기능을 통해 사용자에게 편의성을 제공할 수 있는 재고관리 시스템 제공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 게시판 기능 통해 사용자들 간의 원활한 의사소통 및 의사소통 형성과 연계된 재고관리 시스템 제공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 사용자에게 개별 및 종합 통계 시스템들을 통한 직관적</a:t>
            </a:r>
            <a:r>
              <a:rPr lang="en-US" altLang="ko-KR" sz="1400" dirty="0"/>
              <a:t>, </a:t>
            </a:r>
            <a:r>
              <a:rPr lang="ko-KR" altLang="en-US" sz="1400" dirty="0"/>
              <a:t>시각적 자료 제공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24500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AA005AE-6D9A-4C03-9E82-DB793317BC55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클래스 설계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CD0B7C-03E3-4F2B-9254-8F848C093DAE}"/>
              </a:ext>
            </a:extLst>
          </p:cNvPr>
          <p:cNvSpPr txBox="1"/>
          <p:nvPr/>
        </p:nvSpPr>
        <p:spPr>
          <a:xfrm>
            <a:off x="1534356" y="1959115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Util </a:t>
            </a:r>
            <a:r>
              <a:rPr lang="ko-KR" altLang="en-US" dirty="0"/>
              <a:t>클래스</a:t>
            </a:r>
            <a:r>
              <a:rPr lang="en-US" altLang="ko-KR" dirty="0"/>
              <a:t>(4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85863135-1E39-4AE8-8BF1-28787795B50E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441568"/>
          <a:ext cx="9304426" cy="37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9390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BoardValidator.java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저장된 데이터의 유효성 체크할 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BoardValidator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9390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FileUpLoad.java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파일업로드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관련 메소드를 제공하는 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FileUpLoad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9390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MvcConfiguration.java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SessionInterceptor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클래스를 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인터셉터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등록하기 위한 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MvcConfiguration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</a:p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430747"/>
                  </a:ext>
                </a:extLst>
              </a:tr>
              <a:tr h="9390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Util.java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</a:rPr>
                        <a:t>공용 함수를 제공하는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</a:rPr>
                        <a:t>Util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5639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38C45E-4DC7-4EB8-870B-69B6856F1C24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6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825772"/>
              </p:ext>
            </p:extLst>
          </p:nvPr>
        </p:nvGraphicFramePr>
        <p:xfrm>
          <a:off x="995462" y="1754258"/>
          <a:ext cx="9304426" cy="4290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JSP page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header.jsp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각 페이지에 공용으로 들어갈 로고 및 이동메뉴를 내포하고 있는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ko-KR" altLang="en-US" sz="1400" dirty="0"/>
                        <a:t>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maincontent.jsp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메인 화면의 내용을 내포하고 있는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daybreak.jsp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/>
                        <a:t>header.jsp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와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maincontent.jsp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을 수입하여 보여지는 </a:t>
                      </a:r>
                      <a:r>
                        <a:rPr lang="ko-KR" altLang="en-US" sz="1400" dirty="0" err="1"/>
                        <a:t>메인화면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/>
                        <a:t>allSearch.jsp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모든 전자제품 카테고리를 검색 할 수 있는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common.jsp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공용으로 사용할 </a:t>
                      </a:r>
                      <a:r>
                        <a:rPr lang="en-US" altLang="ko-KR" sz="1400" dirty="0" err="1"/>
                        <a:t>JQuery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및 각종 태그를 포함하는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boardList.jsp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게시판 게시글 목록 화면을 보여주는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367264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boardContentForm.jsp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게시판 상세화면을 보여주는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325733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boardRegForm.jsp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게시판 등록화면을 보여주는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481412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boardUpDelForm.jsp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게시판 수정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삭제 화면을 보여주는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991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DF6A60C-E788-46FF-B8B9-B3FD1ADB0BB2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JSP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90C8A1-9767-47D0-9BEA-9DEFA33442CF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79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525648"/>
              </p:ext>
            </p:extLst>
          </p:nvPr>
        </p:nvGraphicFramePr>
        <p:xfrm>
          <a:off x="995462" y="1754258"/>
          <a:ext cx="9304426" cy="4290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JSP page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g_stock_in.jsp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가전제품 카테고리의 입고관리를 하는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g_stock_out.jsp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가전제품 카테고리의 출고관리를 하는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g_statistics.jsp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가전제품 카테고리의 통계적 수치를 보여주는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p_stock_in.jsp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PC</a:t>
                      </a:r>
                      <a:r>
                        <a:rPr lang="ko-KR" altLang="en-US" sz="1400" dirty="0"/>
                        <a:t> 카테고리의 입고관리를 하는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p_stock_out.jsp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PC</a:t>
                      </a:r>
                      <a:r>
                        <a:rPr lang="ko-KR" altLang="en-US" sz="1400" dirty="0"/>
                        <a:t> 카테고리의 출고관리를 하는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p_statistics.jsp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PC</a:t>
                      </a:r>
                      <a:r>
                        <a:rPr lang="ko-KR" altLang="en-US" sz="1400" dirty="0"/>
                        <a:t> 카테고리의 통계적 수치를 보여주는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367264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t_stock_in.jsp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TV</a:t>
                      </a:r>
                      <a:r>
                        <a:rPr lang="ko-KR" altLang="en-US" sz="1400" dirty="0"/>
                        <a:t> 카테고리의 입고관리를 하는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325733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t_stock_out.jsp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TV</a:t>
                      </a:r>
                      <a:r>
                        <a:rPr lang="ko-KR" altLang="en-US" sz="1400" dirty="0"/>
                        <a:t> 카테고리의 출고관리를 하는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481412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t_statistics.jsp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TV</a:t>
                      </a:r>
                      <a:r>
                        <a:rPr lang="ko-KR" altLang="en-US" sz="1400" dirty="0"/>
                        <a:t> 카테고리의 통계적 수치를 보여주는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991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DF6A60C-E788-46FF-B8B9-B3FD1ADB0BB2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JSP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046AB5-B9EF-46AF-A88A-C5F33E28AE50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55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059384"/>
              </p:ext>
            </p:extLst>
          </p:nvPr>
        </p:nvGraphicFramePr>
        <p:xfrm>
          <a:off x="995462" y="1754258"/>
          <a:ext cx="9304426" cy="2145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JSP page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m_stock_in.jsp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모바일 카테고리의 입고관리를 하는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m_stock_out.jsp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모바일 카테고리의 출고관리를 하는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m_statistics.jsp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모바일 카테고리의 통계적 수치를 보여주는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statistics.jsp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전체 카테고리의 통계적 수치를 보여주는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DF6A60C-E788-46FF-B8B9-B3FD1ADB0BB2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JSP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9CC637-CF27-4D73-AA5F-B742EC575A5D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43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967806"/>
              </p:ext>
            </p:extLst>
          </p:nvPr>
        </p:nvGraphicFramePr>
        <p:xfrm>
          <a:off x="995463" y="1715308"/>
          <a:ext cx="10941613" cy="48797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0028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31585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506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METHOD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기능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068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Map&lt;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boardUpDelProc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boardUpDelProc.do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접속 시 호출되는 메소드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수정 삭제 기능을 내포함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5068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check_BoardDTO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BindingResult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bindingResult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게시판 입력 또는 수정 시 게시판 입력 글의 입력양식의 유효성을 검사하고 문제가 있으면 경고 문자를 리턴 하는 메소드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99360">
                <a:tc>
                  <a:txBody>
                    <a:bodyPr/>
                    <a:lstStyle/>
                    <a:p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getBoardList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BoardSearchDTO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boardSearchDTO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,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HttpSession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session)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가상주소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/boardList.do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로 접근하면 호출되는 메소드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게시판 리스트를 불러옴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5068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getTotCnt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BoardSearchDTO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boardSearchDTO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게시판 검색했을 때 게시판 글의 총 개수를 가져오는 메소드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506885">
                <a:tc>
                  <a:txBody>
                    <a:bodyPr/>
                    <a:lstStyle/>
                    <a:p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goBoardContentForm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 @RequestParam(value="b_no") int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b_no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가상주소 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/boardContentForm.do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접속 시 호출되는 메소드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게시판 상세화면에 필요한 기능구현 메소드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  <a:tr h="516847">
                <a:tc>
                  <a:txBody>
                    <a:bodyPr/>
                    <a:lstStyle/>
                    <a:p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goBoardRegForm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(@RequestParam(value="b_no", required = false,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defaultValue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= "0") int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b_no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가상주소 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/boardRegForm.do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로 접근하면 호출되는 메소드 선언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게시판 글 등록을 위한 메소드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855735"/>
                  </a:ext>
                </a:extLst>
              </a:tr>
              <a:tr h="506885">
                <a:tc>
                  <a:txBody>
                    <a:bodyPr/>
                    <a:lstStyle/>
                    <a:p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goBoardUpDelForm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(@RequestParam(value="b_no") int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b_no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가상주소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/boardUpDelForm.do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접속 시 호출되는 메소드 선언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게시판 글 삭제를 위한 메소드 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876642"/>
                  </a:ext>
                </a:extLst>
              </a:tr>
              <a:tr h="5168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Map&lt;String, String&gt;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insertBoard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,@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RequestParam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("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")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MultipartFile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multi,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BindingResult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bindingResult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가상주소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/boardRegProc.do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로 접근하면 호출되는 메소드 선언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게시판 글 입력을 위한 메소드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66481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032FC8D-8450-49A2-A3CA-06C5176C996D}"/>
              </a:ext>
            </a:extLst>
          </p:cNvPr>
          <p:cNvSpPr txBox="1"/>
          <p:nvPr/>
        </p:nvSpPr>
        <p:spPr>
          <a:xfrm>
            <a:off x="2425249" y="1248876"/>
            <a:ext cx="474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BoardController.java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6F8F50-401F-486E-9063-25AA550E38E3}"/>
              </a:ext>
            </a:extLst>
          </p:cNvPr>
          <p:cNvSpPr txBox="1"/>
          <p:nvPr/>
        </p:nvSpPr>
        <p:spPr>
          <a:xfrm>
            <a:off x="882484" y="126550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F02081-A729-42FF-9296-C9B83D4FAE3C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42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297384"/>
              </p:ext>
            </p:extLst>
          </p:nvPr>
        </p:nvGraphicFramePr>
        <p:xfrm>
          <a:off x="1010654" y="1759727"/>
          <a:ext cx="10803394" cy="44234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17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8371598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5162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METHOD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기능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16263">
                <a:tc>
                  <a:txBody>
                    <a:bodyPr/>
                    <a:lstStyle/>
                    <a:p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daybreak(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/daybreak.do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 시 호출되는 메소드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4387">
                <a:tc>
                  <a:txBody>
                    <a:bodyPr/>
                    <a:lstStyle/>
                    <a:p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go_G_out_stock_management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/g_out_stock_management.do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 시 호출되는 메소드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4387">
                <a:tc>
                  <a:txBody>
                    <a:bodyPr/>
                    <a:lstStyle/>
                    <a:p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5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go_G_Sstock_management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/g_stock_management.do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 시 호출되는 메소드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516263">
                <a:tc>
                  <a:txBody>
                    <a:bodyPr/>
                    <a:lstStyle/>
                    <a:p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go_G_Statistics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/g_statistics.do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 시 호출되는 메소드이다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516263">
                <a:tc>
                  <a:txBody>
                    <a:bodyPr/>
                    <a:lstStyle/>
                    <a:p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go_M_out_stock_management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/m_out_stock_management.do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 시 호출되는 메소드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  <a:tr h="516263">
                <a:tc>
                  <a:txBody>
                    <a:bodyPr/>
                    <a:lstStyle/>
                    <a:p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go_M_Sstock_management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/m_stock_management.do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 시 호출되는 메소드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855735"/>
                  </a:ext>
                </a:extLst>
              </a:tr>
              <a:tr h="516263">
                <a:tc>
                  <a:txBody>
                    <a:bodyPr/>
                    <a:lstStyle/>
                    <a:p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go_M_Statistics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/m_statistics.do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 시 호출되는 메소드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87664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0B103BA-D571-4A43-A6A9-BF0A8DACC3EC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9B7838-0EBD-48F5-AA95-EB3F42CAB05F}"/>
              </a:ext>
            </a:extLst>
          </p:cNvPr>
          <p:cNvSpPr txBox="1"/>
          <p:nvPr/>
        </p:nvSpPr>
        <p:spPr>
          <a:xfrm>
            <a:off x="2425249" y="1248876"/>
            <a:ext cx="474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ERPController.java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28803F-1100-40B7-BC0E-45302478096D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53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008068"/>
              </p:ext>
            </p:extLst>
          </p:nvPr>
        </p:nvGraphicFramePr>
        <p:xfrm>
          <a:off x="1010654" y="1759727"/>
          <a:ext cx="10785106" cy="4608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7679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8357427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5162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METHOD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기능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16263">
                <a:tc>
                  <a:txBody>
                    <a:bodyPr/>
                    <a:lstStyle/>
                    <a:p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go_P_out_stock_management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/p_out_stock_management.do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 시 호출되는 메소드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4387">
                <a:tc>
                  <a:txBody>
                    <a:bodyPr/>
                    <a:lstStyle/>
                    <a:p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go_P_stock_management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/p_stock_management.do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 시 호출되는 메소드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4387">
                <a:tc>
                  <a:txBody>
                    <a:bodyPr/>
                    <a:lstStyle/>
                    <a:p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go_P_Statistics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(ERPDTO 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erpDTO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/p_statistics.do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 시 호출되는 메소드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516263">
                <a:tc>
                  <a:txBody>
                    <a:bodyPr/>
                    <a:lstStyle/>
                    <a:p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go_T_out_stock_management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/t_out_stock_management.do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 시 호출되는 메소드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  <a:tr h="5162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go_T_stock_management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/t_stock_management.do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 시 호출되는 메소드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855735"/>
                  </a:ext>
                </a:extLst>
              </a:tr>
              <a:tr h="5162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go_T_Statistics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(ERPDTO 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erpDTO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/t_statistics.do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 시 호출되는 메소드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876642"/>
                  </a:ext>
                </a:extLst>
              </a:tr>
              <a:tr h="5162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public 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goSearchAll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/searchAll.do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 시 호출되는 메소드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078794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74E702B-D964-4331-950B-05911AED4AD5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B1A438-6A98-4ACB-93E3-468DE0E396D5}"/>
              </a:ext>
            </a:extLst>
          </p:cNvPr>
          <p:cNvSpPr txBox="1"/>
          <p:nvPr/>
        </p:nvSpPr>
        <p:spPr>
          <a:xfrm>
            <a:off x="2425249" y="1248876"/>
            <a:ext cx="474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ERPController.java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26C33CB-20B7-4158-9EEE-829F0C93EA2E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89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6692981"/>
              </p:ext>
            </p:extLst>
          </p:nvPr>
        </p:nvGraphicFramePr>
        <p:xfrm>
          <a:off x="1010654" y="1759727"/>
          <a:ext cx="10884935" cy="4723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0344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474591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5162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METHOD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기능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16263">
                <a:tc>
                  <a:txBody>
                    <a:bodyPr/>
                    <a:lstStyle/>
                    <a:p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goService_center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/service_center.do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 시 호출되는 메소드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4387">
                <a:tc>
                  <a:txBody>
                    <a:bodyPr/>
                    <a:lstStyle/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goStatistics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endParaRPr lang="ko-KR" altLang="en-US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,ERPDTO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erpDTO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/statistics.do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 시 호출되는 메소드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4387">
                <a:tc>
                  <a:txBody>
                    <a:bodyPr/>
                    <a:lstStyle/>
                    <a:p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HomeBoardSelect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ERPHomeDTO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erpHomeDTO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/homeBoardSearchProc.do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 시 호출되는 메소드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516263">
                <a:tc>
                  <a:txBody>
                    <a:bodyPr/>
                    <a:lstStyle/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Map&lt;String, String&gt;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insertErp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 ERPDTO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erpDTO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,@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RequestParam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(value="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reg_img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")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MultipartFile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multi)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/itemRegProc.do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 시 호출되는 메소드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  <a:tr h="516263">
                <a:tc>
                  <a:txBody>
                    <a:bodyPr/>
                    <a:lstStyle/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Map&lt;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itemUpDelProc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erpDTO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,@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RequestParam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(value = "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 ,required = false )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MultipartFile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multi</a:t>
                      </a:r>
                      <a:r>
                        <a:rPr lang="sv-SE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,@RequestParam(value = "upDel") String upDel</a:t>
                      </a:r>
                    </a:p>
                    <a:p>
                      <a:r>
                        <a:rPr lang="nn-NO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,@RequestParam(value = "paramV") String paramV</a:t>
                      </a:r>
                      <a:r>
                        <a:rPr lang="sv-SE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,@RequestParam(value = "upDel") String upDel</a:t>
                      </a:r>
                    </a:p>
                    <a:p>
                      <a:r>
                        <a:rPr lang="nn-NO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,@RequestParam(value = "paramV") String paramV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/itemUpDelProc.do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 시 호출되는 메소드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855735"/>
                  </a:ext>
                </a:extLst>
              </a:tr>
              <a:tr h="516263">
                <a:tc>
                  <a:txBody>
                    <a:bodyPr/>
                    <a:lstStyle/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stockInsert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ERPStockDTO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erpStockDTO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/stockInsertProc.do 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 시 호출되는 메소드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87664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6143A06-2841-415A-A1E8-DD51D484D301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64CBCA-9466-4037-957E-B307FB68766E}"/>
              </a:ext>
            </a:extLst>
          </p:cNvPr>
          <p:cNvSpPr txBox="1"/>
          <p:nvPr/>
        </p:nvSpPr>
        <p:spPr>
          <a:xfrm>
            <a:off x="2425249" y="1248876"/>
            <a:ext cx="474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ERPController.java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BE9281-3BC1-45FE-B115-B6ECF5226F97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88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290644"/>
              </p:ext>
            </p:extLst>
          </p:nvPr>
        </p:nvGraphicFramePr>
        <p:xfrm>
          <a:off x="1534356" y="2333304"/>
          <a:ext cx="9304426" cy="3697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Int </a:t>
                      </a:r>
                      <a:r>
                        <a:rPr lang="en-US" altLang="ko-KR" sz="1200" dirty="0" err="1"/>
                        <a:t>deleteBoard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BoardDTO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게시판 삭제 명령한 후 삭제 적용행의 개수</a:t>
                      </a:r>
                      <a:r>
                        <a:rPr lang="en-US" altLang="ko-KR" sz="1200" dirty="0"/>
                        <a:t>]</a:t>
                      </a:r>
                      <a:r>
                        <a:rPr lang="ko-KR" altLang="en-US" sz="1200" dirty="0"/>
                        <a:t>를 얻는 메소드 선언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Int </a:t>
                      </a:r>
                      <a:r>
                        <a:rPr lang="en-US" altLang="ko-KR" sz="1200" dirty="0" err="1"/>
                        <a:t>downPrintNo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BoardDTO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삭제될 게시판 이후 글의 출력 순서번호</a:t>
                      </a:r>
                      <a:r>
                        <a:rPr lang="en-US" altLang="ko-KR" sz="1200" dirty="0"/>
                        <a:t>]</a:t>
                      </a:r>
                      <a:r>
                        <a:rPr lang="ko-KR" altLang="en-US" sz="1200" dirty="0"/>
                        <a:t>를 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씩 감속 시키는 메소드 선언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getBoard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(int)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[1</a:t>
                      </a:r>
                      <a:r>
                        <a:rPr lang="ko-KR" altLang="en-US" sz="1200" dirty="0"/>
                        <a:t>개의 게시판 정보</a:t>
                      </a:r>
                      <a:r>
                        <a:rPr lang="en-US" altLang="ko-KR" sz="1200" dirty="0"/>
                        <a:t>]</a:t>
                      </a:r>
                      <a:r>
                        <a:rPr lang="ko-KR" altLang="en-US" sz="1200" dirty="0"/>
                        <a:t>를 </a:t>
                      </a:r>
                      <a:r>
                        <a:rPr lang="ko-KR" altLang="en-US" sz="1200" dirty="0" err="1"/>
                        <a:t>리턴하는</a:t>
                      </a:r>
                      <a:r>
                        <a:rPr lang="ko-KR" altLang="en-US" sz="1200" dirty="0"/>
                        <a:t> 메소드 선언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Int </a:t>
                      </a:r>
                      <a:r>
                        <a:rPr lang="en-US" altLang="ko-KR" sz="1200" dirty="0" err="1"/>
                        <a:t>getBoardCnt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BoardDTO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수정할 게시판의 존재 개수</a:t>
                      </a:r>
                      <a:r>
                        <a:rPr lang="en-US" altLang="ko-KR" sz="1200" dirty="0"/>
                        <a:t>]</a:t>
                      </a:r>
                      <a:r>
                        <a:rPr lang="ko-KR" altLang="en-US" sz="1200" dirty="0"/>
                        <a:t>를 </a:t>
                      </a:r>
                      <a:r>
                        <a:rPr lang="ko-KR" altLang="en-US" sz="1200" dirty="0" err="1"/>
                        <a:t>리턴하는</a:t>
                      </a:r>
                      <a:r>
                        <a:rPr lang="ko-KR" altLang="en-US" sz="1200" dirty="0"/>
                        <a:t> 메소드 선언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altLang="ko-KR" sz="1200" dirty="0" err="1"/>
                        <a:t>getBoardList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BoardSearchDTO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검색한 게시판 목록</a:t>
                      </a:r>
                      <a:r>
                        <a:rPr lang="en-US" altLang="ko-KR" sz="1200" dirty="0"/>
                        <a:t>] </a:t>
                      </a:r>
                      <a:r>
                        <a:rPr lang="ko-KR" altLang="en-US" sz="1200" dirty="0" err="1"/>
                        <a:t>리턴하는</a:t>
                      </a:r>
                      <a:r>
                        <a:rPr lang="ko-KR" altLang="en-US" sz="1200" dirty="0"/>
                        <a:t> 메소드 선언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BoardDAO.java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0E84B0-FFF5-4661-B26F-940A336868D8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5CC2EF8-EC46-4FF0-A8DB-E504ABD0D29E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8F903AB-BBB3-4903-8851-B9F1DBF1A55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51B308-A4E3-4A1F-BA09-8758796103EF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C31E268E-7105-4ACA-AAD5-23E3F32AC4DC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0CAC6D2-5090-44A2-8FC4-E69B8C91C066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865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725429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Int </a:t>
                      </a:r>
                      <a:r>
                        <a:rPr lang="en-US" altLang="ko-KR" sz="1200" dirty="0" err="1"/>
                        <a:t>getBoardListCount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BoardSearchDTO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검색한 게시판 목록 총 개수</a:t>
                      </a:r>
                      <a:r>
                        <a:rPr lang="en-US" altLang="ko-KR" sz="1200" dirty="0"/>
                        <a:t>] </a:t>
                      </a:r>
                      <a:r>
                        <a:rPr lang="ko-KR" altLang="en-US" sz="1200" dirty="0" err="1"/>
                        <a:t>리턴하는</a:t>
                      </a:r>
                      <a:r>
                        <a:rPr lang="ko-KR" altLang="en-US" sz="1200" dirty="0"/>
                        <a:t> 메소드 선언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getChildrenCnt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삭제할 게시판의 </a:t>
                      </a:r>
                      <a:r>
                        <a:rPr lang="ko-KR" altLang="en-US" sz="1200" dirty="0" err="1"/>
                        <a:t>하위글</a:t>
                      </a:r>
                      <a:r>
                        <a:rPr lang="ko-KR" altLang="en-US" sz="1200" dirty="0"/>
                        <a:t> 존재개수</a:t>
                      </a:r>
                      <a:r>
                        <a:rPr lang="en-US" altLang="ko-KR" sz="1200" dirty="0"/>
                        <a:t>]</a:t>
                      </a:r>
                      <a:r>
                        <a:rPr lang="ko-KR" altLang="en-US" sz="1200" dirty="0"/>
                        <a:t>를 얻는 메소드 선언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getPic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게시판 이미지 이름</a:t>
                      </a:r>
                      <a:r>
                        <a:rPr lang="en-US" altLang="ko-KR" sz="1200" dirty="0"/>
                        <a:t>]</a:t>
                      </a:r>
                      <a:r>
                        <a:rPr lang="ko-KR" altLang="en-US" sz="1200" dirty="0"/>
                        <a:t> 가져오는 메소드 선언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getPwdCnt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수정할 게시판의 비밀번호 존재 개수</a:t>
                      </a:r>
                      <a:r>
                        <a:rPr lang="en-US" altLang="ko-KR" sz="1200" dirty="0"/>
                        <a:t>]</a:t>
                      </a:r>
                      <a:r>
                        <a:rPr lang="ko-KR" altLang="en-US" sz="1200" dirty="0"/>
                        <a:t>를 </a:t>
                      </a:r>
                      <a:r>
                        <a:rPr lang="ko-KR" altLang="en-US" sz="1200" dirty="0" err="1"/>
                        <a:t>리턴하는</a:t>
                      </a:r>
                      <a:r>
                        <a:rPr lang="ko-KR" altLang="en-US" sz="1200" dirty="0"/>
                        <a:t> 메소드 선언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insertBoard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글 입력 후 입력 적용 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BoardDAO.java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438394-204F-4501-A02F-4B3A3E637431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6E9F3D5-E6EB-41F3-A05E-9574969B740D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657B300-4CB0-43BB-A392-7B66ACC5FE2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56A083-98C2-457B-8BAC-FB60030DC428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6916E28-FB8D-4AC0-93EF-45130658C6F0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38C5F1-C2A6-4999-82B7-EECCFEAD7E42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036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3.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4092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적용기술 및 개발환경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BB674-52A6-4F80-A165-86F510F925B7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500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741795"/>
              </p:ext>
            </p:extLst>
          </p:nvPr>
        </p:nvGraphicFramePr>
        <p:xfrm>
          <a:off x="1534356" y="2333304"/>
          <a:ext cx="9304426" cy="244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updateBoard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수정 명령한 후 수정 적용행의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Int </a:t>
                      </a:r>
                      <a:r>
                        <a:rPr lang="en-US" altLang="ko-KR" sz="1200" u="sng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updatePrintNo</a:t>
                      </a:r>
                      <a:endParaRPr lang="en-US" altLang="ko-KR" sz="1200" u="sng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글 출력번호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증가하고 수정 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updateReadcount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(int)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조회수를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증가하고 업데이트한 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를 얻는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BoardDAO.java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32A14B-439B-4AE0-B14E-C3B561997F60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F0B5D53-F260-41E8-B258-1014EA461BB4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F14AAD9-28FC-46A4-AADB-D22373A8FFB2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E2C6BB-E9C8-41DC-A892-8ECE6893FD83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2013BEE-715F-42E8-98B9-A71697CEC0A1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9B59E69-DCD6-42B8-9AA3-B50113B0C1D5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762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528397"/>
              </p:ext>
            </p:extLst>
          </p:nvPr>
        </p:nvGraphicFramePr>
        <p:xfrm>
          <a:off x="1534356" y="2333304"/>
          <a:ext cx="9304426" cy="3697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deleteBoard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게시판 삭제 명령한 후 삭제 적용행의 개수</a:t>
                      </a:r>
                      <a:r>
                        <a:rPr lang="en-US" altLang="ko-KR" sz="1200" dirty="0"/>
                        <a:t>]</a:t>
                      </a:r>
                      <a:r>
                        <a:rPr lang="ko-KR" altLang="en-US" sz="1200" dirty="0"/>
                        <a:t>를 얻는 메소드 선언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downPrintNo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삭제될 게시판 이후 글의 출력 순서번호</a:t>
                      </a:r>
                      <a:r>
                        <a:rPr lang="en-US" altLang="ko-KR" sz="1200" dirty="0"/>
                        <a:t>]</a:t>
                      </a:r>
                      <a:r>
                        <a:rPr lang="ko-KR" altLang="en-US" sz="1200" dirty="0"/>
                        <a:t>를 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씩 감속 시키는 메소드 선언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getBoard</a:t>
                      </a:r>
                      <a:endParaRPr lang="en-US" altLang="ko-KR" sz="120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(int)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[1</a:t>
                      </a:r>
                      <a:r>
                        <a:rPr lang="ko-KR" altLang="en-US" sz="1200" dirty="0"/>
                        <a:t>개의 게시판 정보</a:t>
                      </a:r>
                      <a:r>
                        <a:rPr lang="en-US" altLang="ko-KR" sz="1200" dirty="0"/>
                        <a:t>]</a:t>
                      </a:r>
                      <a:r>
                        <a:rPr lang="ko-KR" altLang="en-US" sz="1200" dirty="0"/>
                        <a:t>를 </a:t>
                      </a:r>
                      <a:r>
                        <a:rPr lang="ko-KR" altLang="en-US" sz="1200" dirty="0" err="1"/>
                        <a:t>리턴하는</a:t>
                      </a:r>
                      <a:r>
                        <a:rPr lang="ko-KR" altLang="en-US" sz="1200" dirty="0"/>
                        <a:t> 메소드 선언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getBoardCnt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수정할 게시판의 존재 개수</a:t>
                      </a:r>
                      <a:r>
                        <a:rPr lang="en-US" altLang="ko-KR" sz="1200" dirty="0"/>
                        <a:t>]</a:t>
                      </a:r>
                      <a:r>
                        <a:rPr lang="ko-KR" altLang="en-US" sz="1200" dirty="0"/>
                        <a:t>를 </a:t>
                      </a:r>
                      <a:r>
                        <a:rPr lang="ko-KR" altLang="en-US" sz="1200" dirty="0" err="1"/>
                        <a:t>리턴하는</a:t>
                      </a:r>
                      <a:r>
                        <a:rPr lang="ko-KR" altLang="en-US" sz="1200" dirty="0"/>
                        <a:t> 메소드 선언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getBoardList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BoardSearchDTO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검색한 게시판 목록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BoardDAOImpl.java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23733A-13A8-40BE-914F-2432C6DD3F0E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6B72EC8-4945-4DE0-8783-1D7655BD92C4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267351D-5FDC-440C-90DE-F431C6765DE0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98AE3D-2989-41A7-BDDE-E28D09607A50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3694E5CF-4758-41A4-87F6-45846116AF0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D99724E-3A25-4E92-B5AE-A9D641EA7F6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693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67177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getBoardListCount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BoardSearchDTO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검색한 게시판 목록 총 개수</a:t>
                      </a:r>
                      <a:r>
                        <a:rPr lang="en-US" altLang="ko-KR" sz="1200" dirty="0"/>
                        <a:t>] </a:t>
                      </a:r>
                      <a:r>
                        <a:rPr lang="ko-KR" altLang="en-US" sz="1200" dirty="0" err="1"/>
                        <a:t>리턴하는</a:t>
                      </a:r>
                      <a:r>
                        <a:rPr lang="ko-KR" altLang="en-US" sz="1200" dirty="0"/>
                        <a:t> 메소드 선언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getChildrenCnt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삭제할 게시판의 </a:t>
                      </a:r>
                      <a:r>
                        <a:rPr lang="ko-KR" altLang="en-US" sz="1200" dirty="0" err="1"/>
                        <a:t>하위글</a:t>
                      </a:r>
                      <a:r>
                        <a:rPr lang="ko-KR" altLang="en-US" sz="1200" dirty="0"/>
                        <a:t> 존재개수</a:t>
                      </a:r>
                      <a:r>
                        <a:rPr lang="en-US" altLang="ko-KR" sz="1200" dirty="0"/>
                        <a:t>]</a:t>
                      </a:r>
                      <a:r>
                        <a:rPr lang="ko-KR" altLang="en-US" sz="1200" dirty="0"/>
                        <a:t>를 얻는 메소드 선언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getPic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이미지 이름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가져오는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getPwdCnt</a:t>
                      </a:r>
                      <a:endParaRPr lang="en-US" altLang="ko-KR" sz="120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수정할 게시판의 비밀번호 존재 개수</a:t>
                      </a:r>
                      <a:r>
                        <a:rPr lang="en-US" altLang="ko-KR" sz="1200" dirty="0"/>
                        <a:t>]</a:t>
                      </a:r>
                      <a:r>
                        <a:rPr lang="ko-KR" altLang="en-US" sz="1200" dirty="0"/>
                        <a:t>를 </a:t>
                      </a:r>
                      <a:r>
                        <a:rPr lang="ko-KR" altLang="en-US" sz="1200" dirty="0" err="1"/>
                        <a:t>리턴하는</a:t>
                      </a:r>
                      <a:r>
                        <a:rPr lang="ko-KR" altLang="en-US" sz="1200" dirty="0"/>
                        <a:t> 메소드 선언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insertBoard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글 입력 후 입력 적용 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BoardDAOImpl.java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A9017C-7A84-4226-A52D-1104B7B8435E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10044BF-E79E-46BC-816B-A93E1980EB89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9F70ECB-8865-46E8-AF78-2F62A2AEC849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7372997-AAC3-40F2-AFD4-A775037921E1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4234A03-21A1-4092-B17D-F8A789C854BF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ADB69AE-170E-4186-BA02-524D88122366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695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005280"/>
              </p:ext>
            </p:extLst>
          </p:nvPr>
        </p:nvGraphicFramePr>
        <p:xfrm>
          <a:off x="1534356" y="2333304"/>
          <a:ext cx="9304426" cy="244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updateBoard</a:t>
                      </a:r>
                      <a:endParaRPr lang="en-US" altLang="ko-KR" sz="120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수정 명령한 후 수정 적용행의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updatePrintNo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글 출력번호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증가하고 수정 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updateReadcount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(int)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조회수를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증가하고 업데이트한 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를 얻는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BoardDAOImpl.java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FB0ABC5-E5FA-424C-AFF6-C0BA25815DAA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996702E-CE42-4A9A-8CFC-15FE93D6BBB0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9BDC2F5-8550-4E3D-A8D5-CA95D92E3D56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455C138-79F8-43A2-89E5-696C85B9D8FB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304AB21B-4668-4BC3-949B-E33E62A836E5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738C08-AD48-4DA6-B5BA-475814B80606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946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delete_erp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제품 삭제 명령한 후 삭제 적용행의 개수를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delete_input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input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 명령한 후 삭제 적용행의 개수를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delete_output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output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 명령한 후 삭제 적용행의 개수를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G_Category_AllCnt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대 분류 중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가전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String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G_pic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이미지 이름 가져오는  메소드 선언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D67BC1-6D2A-4826-B0B5-5FF48D275165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90FDCD-0AA2-4C5A-9737-F16028604337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0E3AE2A-C7F2-4BD8-9241-653C9159A21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00ACE93-1AF5-4263-83B2-D068DCE800C4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C3B1D9D3-E4CF-437D-93CA-6F2BED9BAEF2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CF4DA93-C52F-4002-BC2A-AE6B20313366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643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72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G_Sub_Sub_Color_Best_ten_AllList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중 색상 상위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1~10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 까지의 리스트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G_SubSub_Best_Brand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중 브랜드 상위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1~5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 까지의 리스트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에어컨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G_SubSub_Each_AllCnt_2()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'2'(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공기청정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G_SubSub_Each_AllCnt_3()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'3'(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난방기기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DB113C-7DCD-49E6-A969-77DD00ABD25A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8A5871E-4F3E-44EA-9519-5F8B81E057A7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3D0BCF2-2285-4EBB-BC95-DF055403057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1104BC-6DA5-42D5-A983-7C170B10336F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87E45AB-D565-451E-BB40-C58892DBF91A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F2735B-5075-4544-91C9-F2036ACDF192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166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668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5241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G_SubSub_Each_AllCnt_4()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'4'(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냉장고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G_SubSub_Each_AllCnt_5()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'5'(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전기밥솥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G_SubSub_Each_AllCnt_6()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'6'(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에어프라이어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G_SubSub_Each_AllCnt_7()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'7'(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세탁기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G_SubSub_Each_AllCnt_8()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'8'(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건조기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G_SubSub_Each_AllCnt_9()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'9'(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청소기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80883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B8756D6-BC86-4F08-9F77-2FD45D71254F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D7166FF-5A71-403C-A3CD-90A8F41DFF23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2EAC929-230C-4584-B6D9-7E241F39AE57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37121E2-F1E2-47FC-BDBD-1583E0B43ABD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3C4CEFD-DD4A-45E6-8F0F-2299C3E2F22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6104315-5391-4F98-BBAA-DA08F2B6390D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536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G_year_2019_CNT()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가전 입고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G_year_2020_CNT()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가전 입고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G_year_2021_CNT()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가전 입고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get_Category_List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통합검색 쪽 대 카테고리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TV, PC,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리스트를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get_del_ERPCnt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삭제해야 할 제품의 존재개수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6CAFC1-6BED-4F28-8708-BBE8461A7FDD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9E0B5ED-4F46-4488-8C61-A0B15113A2EB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E2763D4-2F15-4506-9DF3-BF5640E47A5D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6DD6F8-B7D2-45CF-BF04-B372CD9E37E8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5DF43AA-C9F6-4DDC-BD95-1E20F4ADB949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16F609B-1F45-4A01-A899-BE78DD50C4B6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326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8118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getHomeBoardList</a:t>
                      </a:r>
                      <a:endParaRPr lang="en-US" altLang="ko-KR" sz="120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ERPHomeDTO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메인 홈 최다 조회수 게시판 얻는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getHomeSummarybtnFourList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ERPHomeDTO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메인 홈 재고요약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번 검색하는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getHomeSummarybtnOneList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ERPHomeDTO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메인 홈 재고요약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번 검색하는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getHomeSummarybtnThreeList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ERPHomeDTO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메인 홈 재고요약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번 검색하는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getHomeSummarybtnTwoList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ERPHomeDTO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메인 홈 재고요약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번 검색하는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EB54F3-7D3B-405E-88F8-0CD694B22010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01B227-8E55-407D-BCF7-E3EEEF707F93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818BBB2-72D1-474F-8354-5D0ADC817E08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D87966-6FB1-4AE2-A644-2F49F781C6AA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F01173F-92EA-4E61-B84C-9487D17522D2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ED3253E-482A-4372-9380-61E6AF3C024F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185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401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5241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getInsertStockCnt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ERPStockDTO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재고 입고기능을 수행하는 메소드 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getSearcALLhList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통합검색에서 리스트 가져오는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getSearch_G_List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재고관리 중 가전 카테고리 검색리스트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getSearch_G_List_Cnt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카테고리 중 가전 검색개수를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getSearch_M_List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재고관리 중 모바일 카테고리 검색리스트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getSearch_M_List_Cnt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카테고리 중 모바일 검색개수를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50607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B28468-864A-49A6-837E-66952BBCC22B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1527252-BB7D-4443-9E3E-528837758919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5B258CF-B5BA-4B72-8CA9-3BBE303BEF4B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30A463-74CF-4ED7-A3CA-B942B04C3B17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BC95D62-9EEF-411E-92FC-04CA5C192758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E6C4D9D-5E52-427B-9B77-04F86A6179B9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073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076DC13-5B79-4F31-BB24-72CB9E36DB07}"/>
              </a:ext>
            </a:extLst>
          </p:cNvPr>
          <p:cNvSpPr/>
          <p:nvPr/>
        </p:nvSpPr>
        <p:spPr>
          <a:xfrm>
            <a:off x="4404285" y="2346937"/>
            <a:ext cx="1365395" cy="734083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30C01F1-C7F0-47E8-9D0A-871BF53BFCEE}"/>
              </a:ext>
            </a:extLst>
          </p:cNvPr>
          <p:cNvSpPr/>
          <p:nvPr/>
        </p:nvSpPr>
        <p:spPr>
          <a:xfrm>
            <a:off x="4404285" y="4598034"/>
            <a:ext cx="1365395" cy="734083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A5381462-FDC5-4799-8EF7-C748ECB6497B}"/>
              </a:ext>
            </a:extLst>
          </p:cNvPr>
          <p:cNvSpPr/>
          <p:nvPr/>
        </p:nvSpPr>
        <p:spPr>
          <a:xfrm>
            <a:off x="1653047" y="3848316"/>
            <a:ext cx="1699590" cy="944216"/>
          </a:xfrm>
          <a:custGeom>
            <a:avLst/>
            <a:gdLst>
              <a:gd name="connsiteX0" fmla="*/ 0 w 2169318"/>
              <a:gd name="connsiteY0" fmla="*/ 0 h 1205177"/>
              <a:gd name="connsiteX1" fmla="*/ 2169318 w 2169318"/>
              <a:gd name="connsiteY1" fmla="*/ 0 h 1205177"/>
              <a:gd name="connsiteX2" fmla="*/ 2169318 w 2169318"/>
              <a:gd name="connsiteY2" fmla="*/ 1205177 h 1205177"/>
              <a:gd name="connsiteX3" fmla="*/ 0 w 2169318"/>
              <a:gd name="connsiteY3" fmla="*/ 1205177 h 1205177"/>
              <a:gd name="connsiteX4" fmla="*/ 0 w 2169318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318" h="1205177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3FA2C42-D941-4B1C-AE3D-E0B54D21F515}"/>
              </a:ext>
            </a:extLst>
          </p:cNvPr>
          <p:cNvSpPr/>
          <p:nvPr/>
        </p:nvSpPr>
        <p:spPr>
          <a:xfrm>
            <a:off x="3516768" y="315634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A5CBE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E39BD6B0-AD2E-423A-9312-25DD78770EF0}"/>
              </a:ext>
            </a:extLst>
          </p:cNvPr>
          <p:cNvSpPr/>
          <p:nvPr/>
        </p:nvSpPr>
        <p:spPr>
          <a:xfrm>
            <a:off x="2464755" y="315733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ADBE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844EAAFA-755C-4483-98A8-46B0897B7B4F}"/>
              </a:ext>
            </a:extLst>
          </p:cNvPr>
          <p:cNvSpPr/>
          <p:nvPr/>
        </p:nvSpPr>
        <p:spPr>
          <a:xfrm>
            <a:off x="2986015" y="409431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71F3A87-F801-4FAD-AA55-05EE54E556E2}"/>
              </a:ext>
            </a:extLst>
          </p:cNvPr>
          <p:cNvSpPr/>
          <p:nvPr/>
        </p:nvSpPr>
        <p:spPr>
          <a:xfrm>
            <a:off x="4028608" y="409571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0CF310BE-9491-453B-A684-C307CC9D5B08}"/>
              </a:ext>
            </a:extLst>
          </p:cNvPr>
          <p:cNvSpPr/>
          <p:nvPr/>
        </p:nvSpPr>
        <p:spPr>
          <a:xfrm>
            <a:off x="3490517" y="502325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DBE0FB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870D4199-8494-42E6-894B-70843546A4E3}"/>
              </a:ext>
            </a:extLst>
          </p:cNvPr>
          <p:cNvSpPr/>
          <p:nvPr/>
        </p:nvSpPr>
        <p:spPr>
          <a:xfrm>
            <a:off x="2449523" y="5035957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D81A9A0F-31C2-4B34-B1C0-4D009C7A24D6}"/>
              </a:ext>
            </a:extLst>
          </p:cNvPr>
          <p:cNvSpPr/>
          <p:nvPr/>
        </p:nvSpPr>
        <p:spPr>
          <a:xfrm>
            <a:off x="1936654" y="408602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5C359FD-05B6-4CD4-9437-574F1DA3ADD9}"/>
              </a:ext>
            </a:extLst>
          </p:cNvPr>
          <p:cNvGrpSpPr/>
          <p:nvPr/>
        </p:nvGrpSpPr>
        <p:grpSpPr>
          <a:xfrm>
            <a:off x="6447796" y="1620561"/>
            <a:ext cx="4922901" cy="977853"/>
            <a:chOff x="7283579" y="1932234"/>
            <a:chExt cx="4922901" cy="122773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B649958-4D63-4B8E-8559-8DC2D1251EB7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7342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언어</a:t>
              </a:r>
              <a:r>
                <a:rPr lang="en-US" altLang="ko-KR" sz="1600" dirty="0">
                  <a:solidFill>
                    <a:schemeClr val="tx1"/>
                  </a:solidFill>
                </a:rPr>
                <a:t>/</a:t>
              </a:r>
              <a:r>
                <a:rPr lang="ko-KR" altLang="en-US" sz="1600" dirty="0">
                  <a:solidFill>
                    <a:schemeClr val="tx1"/>
                  </a:solidFill>
                </a:rPr>
                <a:t>개발 툴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Eclipse, Visual Studio Code,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JAVA, JavaScript, CSS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38CCF0-E901-4ECB-9AB2-84E7143271D3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활용 기술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31E97E9-3D75-4F3E-997C-AFEEF0E66857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C015152-B178-46A8-9BA9-28E23524724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8FD9E2F-CBF3-4938-AC12-9A5504B6B9CB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135535-FFE6-4E60-991D-915D3D2BE8C5}"/>
                </a:ext>
              </a:extLst>
            </p:cNvPr>
            <p:cNvSpPr txBox="1"/>
            <p:nvPr/>
          </p:nvSpPr>
          <p:spPr>
            <a:xfrm>
              <a:off x="995462" y="118932"/>
              <a:ext cx="59298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적용기술 및 개발일정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402955C-C68D-46DB-B9EC-76E48661DF7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B9DFDF-DA28-49E8-9212-D3D1AE4CE4C3}"/>
                </a:ext>
              </a:extLst>
            </p:cNvPr>
            <p:cNvSpPr txBox="1"/>
            <p:nvPr/>
          </p:nvSpPr>
          <p:spPr>
            <a:xfrm>
              <a:off x="162415" y="362188"/>
              <a:ext cx="7248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3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85301BAC-5457-48AB-8BB0-6ED7F7DDFF0C}"/>
              </a:ext>
            </a:extLst>
          </p:cNvPr>
          <p:cNvSpPr/>
          <p:nvPr/>
        </p:nvSpPr>
        <p:spPr>
          <a:xfrm>
            <a:off x="4539878" y="5045193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A1695F75-9826-4CD1-A219-FDC0078838A1}"/>
              </a:ext>
            </a:extLst>
          </p:cNvPr>
          <p:cNvSpPr/>
          <p:nvPr/>
        </p:nvSpPr>
        <p:spPr>
          <a:xfrm>
            <a:off x="1409321" y="502325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868C0873-93B0-4F63-A154-04BA992F8339}"/>
              </a:ext>
            </a:extLst>
          </p:cNvPr>
          <p:cNvSpPr/>
          <p:nvPr/>
        </p:nvSpPr>
        <p:spPr>
          <a:xfrm>
            <a:off x="2995803" y="221311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CC3C7D75-08C3-43BE-A632-92D126535EC3}"/>
              </a:ext>
            </a:extLst>
          </p:cNvPr>
          <p:cNvSpPr/>
          <p:nvPr/>
        </p:nvSpPr>
        <p:spPr>
          <a:xfrm>
            <a:off x="4044474" y="2215527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3087532B-8AD0-465E-86A4-A6E54FB5018C}"/>
              </a:ext>
            </a:extLst>
          </p:cNvPr>
          <p:cNvSpPr/>
          <p:nvPr/>
        </p:nvSpPr>
        <p:spPr>
          <a:xfrm>
            <a:off x="1944564" y="221663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32DB04B6-99F6-4734-9D6B-BF13136FA022}"/>
              </a:ext>
            </a:extLst>
          </p:cNvPr>
          <p:cNvSpPr/>
          <p:nvPr/>
        </p:nvSpPr>
        <p:spPr>
          <a:xfrm>
            <a:off x="2467275" y="1263184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5A802C00-6E7B-42F2-B51B-542D809B8DCF}"/>
              </a:ext>
            </a:extLst>
          </p:cNvPr>
          <p:cNvSpPr/>
          <p:nvPr/>
        </p:nvSpPr>
        <p:spPr>
          <a:xfrm>
            <a:off x="1419135" y="1278771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1E2698C0-EE28-40A1-904B-B6DF3887A98D}"/>
              </a:ext>
            </a:extLst>
          </p:cNvPr>
          <p:cNvSpPr/>
          <p:nvPr/>
        </p:nvSpPr>
        <p:spPr>
          <a:xfrm>
            <a:off x="3521809" y="1272420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408FBD57-3800-4F7F-84CD-B6C2717B86CE}"/>
              </a:ext>
            </a:extLst>
          </p:cNvPr>
          <p:cNvSpPr/>
          <p:nvPr/>
        </p:nvSpPr>
        <p:spPr>
          <a:xfrm>
            <a:off x="4568007" y="1278771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7CFC4E9-A558-45B3-B5A8-C930739A71FC}"/>
              </a:ext>
            </a:extLst>
          </p:cNvPr>
          <p:cNvGrpSpPr/>
          <p:nvPr/>
        </p:nvGrpSpPr>
        <p:grpSpPr>
          <a:xfrm>
            <a:off x="6447796" y="2749665"/>
            <a:ext cx="4922901" cy="1470296"/>
            <a:chOff x="7283579" y="1932234"/>
            <a:chExt cx="4922901" cy="184601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E0AA63-CABB-45AF-B489-53C16CA24EAA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13524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OS : Windows 10 Pro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Service : Apache Tomcat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Framework : Spring, </a:t>
              </a:r>
              <a:r>
                <a:rPr lang="en-US" altLang="ko-KR" sz="1600" dirty="0" err="1">
                  <a:solidFill>
                    <a:schemeClr val="tx1"/>
                  </a:solidFill>
                </a:rPr>
                <a:t>MyBatis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데이터베이스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Oracle 11g</a:t>
              </a:r>
              <a:endParaRPr lang="ko-KR" altLang="en-US" sz="1600" spc="-150" dirty="0">
                <a:latin typeface="+mn-ea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62C4BA4-487C-4733-9F85-A7FC1A230C28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개발 환경</a:t>
              </a: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D6DA1D03-6F22-4457-8AB4-B9A88C058A47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1FABBC0-D1A4-4E35-AA7C-1B70DC253DB9}"/>
              </a:ext>
            </a:extLst>
          </p:cNvPr>
          <p:cNvGrpSpPr/>
          <p:nvPr/>
        </p:nvGrpSpPr>
        <p:grpSpPr>
          <a:xfrm>
            <a:off x="6447796" y="4371212"/>
            <a:ext cx="4922901" cy="1470296"/>
            <a:chOff x="7283579" y="1932234"/>
            <a:chExt cx="4922901" cy="184601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169D444-8248-4FD6-9729-4DECD1684703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13524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개발도구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Eclipse, Visual Studio, Maven,</a:t>
              </a:r>
            </a:p>
            <a:p>
              <a:pPr algn="l" latinLnBrk="1"/>
              <a:r>
                <a:rPr lang="en-US" altLang="ko-KR" sz="1600" dirty="0" err="1">
                  <a:solidFill>
                    <a:schemeClr val="tx1"/>
                  </a:solidFill>
                </a:rPr>
                <a:t>SQLGate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형상 관리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Git, GitHub</a:t>
              </a: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기타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Excel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DEA4327-9D85-4752-B375-DC649625AD14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사용 도구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9BA0498D-817C-4292-8C34-7140B5617232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1D4EB693-2409-4AB2-99BA-6EC5B8F940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498" y="1479638"/>
            <a:ext cx="808637" cy="80863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86434031-E919-4CCB-9821-BF361417DB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443" y="1358950"/>
            <a:ext cx="1017678" cy="1017678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32686243-97F9-478E-B480-16A9763EC2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800" y="2554596"/>
            <a:ext cx="968021" cy="5059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291C9CD-5CFA-4B53-881B-DA3444D4C6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328" y="3351499"/>
            <a:ext cx="790894" cy="7908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252E2E5-BF7C-45F0-8BBF-6E6183286A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987" y="4294304"/>
            <a:ext cx="1195257" cy="81187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756D781-9DBC-4BB3-B632-94797868963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201" y="4265483"/>
            <a:ext cx="855642" cy="85564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32E3744-A5BC-42C3-BA29-F9F17B37BDA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139" y="4273956"/>
            <a:ext cx="941045" cy="94104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B87AE44-6F7E-440C-B27F-1EE9550D960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10" y="5150865"/>
            <a:ext cx="916240" cy="916240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9866DE44-A19E-47E9-A1EE-B013F0E0AD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60" y="5219578"/>
            <a:ext cx="861337" cy="778814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EF510907-F884-4ECC-BED0-49BF7931306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998" y="1471770"/>
            <a:ext cx="740289" cy="740289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8C8A835D-A621-4F4A-BAA7-C3571DAF9DD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473" y="5452506"/>
            <a:ext cx="854824" cy="384671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710588C6-2A04-4102-8293-DD259117D0E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58" y="5185572"/>
            <a:ext cx="881533" cy="881533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E7B7152E-FBFB-4BD6-91D9-1645478BE5F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678" y="3549230"/>
            <a:ext cx="844168" cy="422084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DD7B22F4-EB38-478D-A1F1-5BC6DF4B439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588" y="2508225"/>
            <a:ext cx="1231787" cy="615894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ECBFDBA6-FB07-4BE8-99A9-30C50CC5DE9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037" y="1388545"/>
            <a:ext cx="977954" cy="977954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9CC6D753-D799-4291-8A77-0BAC6802B6D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193" y="2597049"/>
            <a:ext cx="948757" cy="509089"/>
          </a:xfrm>
          <a:prstGeom prst="rect">
            <a:avLst/>
          </a:prstGeom>
        </p:spPr>
      </p:pic>
      <p:sp>
        <p:nvSpPr>
          <p:cNvPr id="95" name="직사각형 94">
            <a:extLst>
              <a:ext uri="{FF2B5EF4-FFF2-40B4-BE49-F238E27FC236}">
                <a16:creationId xmlns:a16="http://schemas.microsoft.com/office/drawing/2014/main" id="{83B08B8A-5D74-431A-9311-38A8DF09AC81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382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9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5241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getSearch_P_List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재고관리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카테고리 검색리스트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getSearch_P_List_Cnt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카테고리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검색개수를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getSearch_T_List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재고관리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카테고리 검색리스트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getSearch_T_List_Cnt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카테고리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검색개수를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모두검색 시 총 검색개수를 가져오는 메소드 선언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getUpdateItemCnt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제품 수정 명령한 후 수정 적용행의 개수를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50607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F6EEEB5-0B84-452D-A0F3-8171AC6F1FF0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CFE89D2-BD2F-446C-A35B-818A8F2FCD90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32270A0-FAF4-4AFF-A7DF-946BEE357E40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C622DF-00D6-4BD3-AA94-1A27A1672100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0F5531A-8AA1-4BBC-8896-8C223B3EEC6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1805848-A6B2-4A95-A05C-3EDA8A7FCA35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74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72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insertErp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제품 등록 후 입력 적용 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M_Category_AllCnt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대 분류 중 모바일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전체통계쪽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M_Sub_Sub_Color_Best_ten_AllList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색상 중 상위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1~10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위까지의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리스트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담는 메소드 선언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M_SubSub_Best_Brand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브랜드 중 상위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1~5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 까지의 리스트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삼성전자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1A54DC-C680-4603-B0A9-7D07443420E6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6B33005-264A-42D3-954D-1AA4D9661045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5A2B6E0-C0A8-489B-967A-57F306040B67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A473471-4BED-48CD-AF53-2710FE99E010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87EB9DC-A1BA-4EC7-B961-DBEB58D2AE40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B8CC0C-6821-4BAC-81DD-7922B815346C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8083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8118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M_SubSub_Each_AllCnt_2()</a:t>
                      </a:r>
                      <a:endParaRPr lang="ko-KR" altLang="en-US" sz="1200" u="none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‘2’(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애플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M_SubSub_Each_AllCnt_3()</a:t>
                      </a:r>
                      <a:endParaRPr lang="ko-KR" altLang="en-US" sz="1200" u="none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‘3'(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기타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M_SubSub_Each_AllCnt_4()</a:t>
                      </a:r>
                      <a:endParaRPr lang="ko-KR" altLang="en-US" sz="1200" u="none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‘4'(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안드로이드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M_SubSub_Each_AllCnt_5()</a:t>
                      </a:r>
                      <a:endParaRPr lang="ko-KR" altLang="en-US" sz="1200" u="none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‘5＇(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윈도우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M_SubSub_Each_AllCnt_6()</a:t>
                      </a:r>
                      <a:endParaRPr lang="ko-KR" altLang="en-US" sz="1200" u="none" dirty="0"/>
                    </a:p>
                    <a:p>
                      <a:pPr latinLnBrk="1"/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‘6'(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아이패드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3634BF8-AF52-4464-8BE9-0B54F624EF72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544A0B7-14B3-430A-9C57-2C8A99759937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AB889EE-DCAE-4004-8D3F-B7E923F83170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7FB3E2-4C1B-417E-A905-561E5F9D02EE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6BF441E-67AF-4F86-91F8-61F9833E54E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7C2742-BF6F-4EDA-9790-BF5FA87982F7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817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697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M_year_2019_CNT()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모바일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M_year_2020_CNT()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모바일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M_year_2021_CNT()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모바일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_Category_AllCnt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대 분류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전체통계쪽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P_Sub_Sub_Color_Best_ten_AllList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소품목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색상 상위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1~10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 리스트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담는 메소드 선언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DFA4829-145B-4464-96E4-EA6D456A4A7C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1720381-F0D6-4595-B267-41EBF5933347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C7292ED-0D2B-4D4E-908F-23444785ADFF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5F82A7C-9A39-4E86-82D1-791D85E714F8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BD6F6EB-5EAC-44EC-8CD6-0B3BAA4D2352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8D2712C-091B-41D6-A574-53DD243D783E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064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697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P_SubSub_Best_Brand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선호 브랜드 중 상위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1~5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 까지의 리스트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P_SubSub_Each_AllCnt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사무용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인강용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P_SubSub_Each_AllCnt_2()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'2'(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게이밍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P_SubSub_Each_AllCnt_3()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'3'(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비지니스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</a:t>
                      </a: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P_SubSub_Each_AllCnt_4()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'4'(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게이밍노트북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E1DFA2E-D252-4792-8786-42AD6AFC2382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EDD6D71-154B-4927-BA56-BD334081456B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928DBD1-0392-49E7-9B50-84016287A89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9E72E82-762E-4644-A051-B13F6A15C5C4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A457097-1225-4826-A5FB-BDEFC476D87C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DCBACB-E21F-4C20-A2C8-970960A11070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7435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P_year_2019_CNT()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P_year_2020_CNT()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P_year_2021_CNT()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stock_in_out_insert_all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insert all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로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input output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디폴트 수량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 insert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해주는 메소드 선언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T_Category_AllCnt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대 분류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전체통계쪽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F9508F3-E40C-40F7-A7ED-FD4A93E0C2E8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76BE206-2E27-4B4A-836A-EE496A083A2D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4838BFC-7898-4146-A98A-38971AB7A120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5F5A8B-061F-4354-A290-61E160C549E9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E333B58-8B24-466A-A5A5-9B3CE92FE1AD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B6B919E-2D94-4BA2-830E-65664AA6C78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802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72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T_Sub_Sub_Color_Best_ten_AllList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TV </a:t>
                      </a:r>
                      <a:r>
                        <a:rPr lang="ko-KR" altLang="en-US" sz="1200" dirty="0" err="1"/>
                        <a:t>소품목</a:t>
                      </a:r>
                      <a:r>
                        <a:rPr lang="ko-KR" altLang="en-US" sz="1200" dirty="0"/>
                        <a:t> 색상 상위 </a:t>
                      </a:r>
                      <a:r>
                        <a:rPr lang="en-US" altLang="ko-KR" sz="1200" dirty="0"/>
                        <a:t>1~10</a:t>
                      </a:r>
                      <a:r>
                        <a:rPr lang="ko-KR" altLang="en-US" sz="1200" dirty="0"/>
                        <a:t>위 리스트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담는 메소드 선언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T_SubSub_Best_Brand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선호 브랜드 중 상위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1~5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 까지의 리스트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_SubSub_Each_AllCnt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'1’(QLED)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T_SubSub_Each_AllCnt_2()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'2’(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mini_LED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_SubSub_Each_AllCnt_3()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'3’(OLED)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EBE55B-B285-4CDA-BEE3-141C10097B55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1D8D924-70D9-4A14-90B9-B14575AFF544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D65BF51-E872-4107-BE6B-88BCAFAB2787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A0BC24-3FFB-49BC-AEFC-545AF4DF7B18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E35D804-46AA-4D7A-BF8E-4D058CD558E6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6192634-E1D5-462A-933E-5DF5414E4839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668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6689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10191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T_year_2019_CNT()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10191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T_year_2020_CNT()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10191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T_year_2021_CNT()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E5A3F3-6050-4608-9A78-B6091AA4684E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9A16B98-5BFC-4590-8D19-3213D938F1DA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A7A55C5-2A09-4A3E-986D-0547F900FCDE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6706D0-699A-4569-940B-8A701FA57F43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3CFD296D-A3A9-4EEB-9157-7EE84716293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2844A3-45E1-4F6B-B68F-9C9E4B54B990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645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370500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delete_erp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제품 삭제 명령한 후 삭제 적용행의 개수를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delete_input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input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 명령한 후 삭제 적용행의 개수를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delete_output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output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 명령한 후 삭제 적용행의 개수를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G_Category_AllCnt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대 분류 중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가전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String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G_pic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이미지 이름 가져오는  메소드 선언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D67BC1-6D2A-4826-B0B5-5FF48D275165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90FDCD-0AA2-4C5A-9737-F16028604337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0E3AE2A-C7F2-4BD8-9241-653C9159A21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00ACE93-1AF5-4263-83B2-D068DCE800C4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C3B1D9D3-E4CF-437D-93CA-6F2BED9BAEF2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CF4DA93-C52F-4002-BC2A-AE6B20313366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308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241895"/>
              </p:ext>
            </p:extLst>
          </p:nvPr>
        </p:nvGraphicFramePr>
        <p:xfrm>
          <a:off x="1534356" y="2333304"/>
          <a:ext cx="9304426" cy="372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G_Sub_Sub_Color_Best_ten_AllList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중 색상 상위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1~10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 까지의 리스트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G_SubSub_Best_Brand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중 브랜드 상위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1~5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 까지의 리스트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에어컨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G_SubSub_Each_AllCnt_2()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'2'(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공기청정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G_SubSub_Each_AllCnt_3()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'3'(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난방기기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DB113C-7DCD-49E6-A969-77DD00ABD25A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8A5871E-4F3E-44EA-9519-5F8B81E057A7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3D0BCF2-2285-4EBB-BC95-DF055403057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1104BC-6DA5-42D5-A983-7C170B10336F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87E45AB-D565-451E-BB40-C58892DBF91A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F2735B-5075-4544-91C9-F2036ACDF192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007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200510_라벤더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CD9FD2"/>
      </a:accent1>
      <a:accent2>
        <a:srgbClr val="AA8FD3"/>
      </a:accent2>
      <a:accent3>
        <a:srgbClr val="CDBFE0"/>
      </a:accent3>
      <a:accent4>
        <a:srgbClr val="FCC3D5"/>
      </a:accent4>
      <a:accent5>
        <a:srgbClr val="FADBEE"/>
      </a:accent5>
      <a:accent6>
        <a:srgbClr val="D4CDFB"/>
      </a:accent6>
      <a:hlink>
        <a:srgbClr val="3F3F3F"/>
      </a:hlink>
      <a:folHlink>
        <a:srgbClr val="3F3F3F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992</TotalTime>
  <Words>11434</Words>
  <Application>Microsoft Office PowerPoint</Application>
  <PresentationFormat>와이드스크린</PresentationFormat>
  <Paragraphs>2398</Paragraphs>
  <Slides>124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124</vt:i4>
      </vt:variant>
    </vt:vector>
  </HeadingPairs>
  <TitlesOfParts>
    <vt:vector size="132" baseType="lpstr">
      <vt:lpstr>굴림</vt:lpstr>
      <vt:lpstr>나눔스퀘어 Bold</vt:lpstr>
      <vt:lpstr>나눔스퀘어 Light</vt:lpstr>
      <vt:lpstr>맑은 고딕</vt:lpstr>
      <vt:lpstr>Arial</vt:lpstr>
      <vt:lpstr>Arial Nova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</dc:creator>
  <cp:lastModifiedBy>kosmo</cp:lastModifiedBy>
  <cp:revision>368</cp:revision>
  <dcterms:created xsi:type="dcterms:W3CDTF">2020-05-10T02:38:09Z</dcterms:created>
  <dcterms:modified xsi:type="dcterms:W3CDTF">2021-11-07T15:12:20Z</dcterms:modified>
</cp:coreProperties>
</file>